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90" r:id="rId3"/>
  </p:sldMasterIdLst>
  <p:notesMasterIdLst>
    <p:notesMasterId r:id="rId30"/>
  </p:notesMasterIdLst>
  <p:handoutMasterIdLst>
    <p:handoutMasterId r:id="rId31"/>
  </p:handoutMasterIdLst>
  <p:sldIdLst>
    <p:sldId id="257" r:id="rId4"/>
    <p:sldId id="258" r:id="rId5"/>
    <p:sldId id="278" r:id="rId6"/>
    <p:sldId id="277" r:id="rId7"/>
    <p:sldId id="261" r:id="rId8"/>
    <p:sldId id="275" r:id="rId9"/>
    <p:sldId id="260" r:id="rId10"/>
    <p:sldId id="262" r:id="rId11"/>
    <p:sldId id="271" r:id="rId12"/>
    <p:sldId id="272" r:id="rId13"/>
    <p:sldId id="273" r:id="rId14"/>
    <p:sldId id="267" r:id="rId15"/>
    <p:sldId id="269" r:id="rId16"/>
    <p:sldId id="268" r:id="rId17"/>
    <p:sldId id="270" r:id="rId18"/>
    <p:sldId id="281" r:id="rId19"/>
    <p:sldId id="282" r:id="rId20"/>
    <p:sldId id="280" r:id="rId21"/>
    <p:sldId id="276" r:id="rId22"/>
    <p:sldId id="288" r:id="rId23"/>
    <p:sldId id="289" r:id="rId24"/>
    <p:sldId id="290" r:id="rId25"/>
    <p:sldId id="291" r:id="rId26"/>
    <p:sldId id="284" r:id="rId27"/>
    <p:sldId id="285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DA1D-46A6-457F-80A8-F682E7D9B6BC}" type="datetimeFigureOut">
              <a:rPr lang="en-GB" smtClean="0"/>
              <a:pPr/>
              <a:t>01/03/2012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12396-E8C0-40DC-96AC-BF5F25F7E05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2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C2125-F799-4F42-A682-829855BCB9D2}" type="datetimeFigureOut">
              <a:rPr lang="en-GB" smtClean="0"/>
              <a:pPr/>
              <a:t>01/03/2012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8AFCA-FDCB-4F5C-978F-1DB05AE5FBA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4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96806F-7906-4FEE-B283-B413C3CD3E2A}" type="slidenum">
              <a:rPr lang="en-GB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E5EAD0-1973-425E-9A8E-541B79B06BE0}" type="slidenum">
              <a:rPr lang="en-GB"/>
              <a:pPr/>
              <a:t>6</a:t>
            </a:fld>
            <a:endParaRPr lang="en-GB"/>
          </a:p>
        </p:txBody>
      </p:sp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Species: FishTrace; AnchovyID</a:t>
            </a:r>
          </a:p>
          <a:p>
            <a:pPr>
              <a:spcBef>
                <a:spcPct val="0"/>
              </a:spcBef>
            </a:pPr>
            <a:r>
              <a:rPr lang="en-US"/>
              <a:t>I chose flatfish to show that resolution can be quite high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Origin Assignment: FishPopTrace; REMUS; SpraPops; (BOL – Fish-BOL); It has to be stressed that same technology also usable for </a:t>
            </a:r>
            <a:r>
              <a:rPr lang="en-US" b="1"/>
              <a:t>GSI: genetic stock identification.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Wild versus cultures: FishPopTrace (source of pict: proocean)</a:t>
            </a:r>
            <a:endParaRPr lang="en-GB"/>
          </a:p>
        </p:txBody>
      </p:sp>
      <p:sp>
        <p:nvSpPr>
          <p:cNvPr id="2765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FFCD0294-C92D-4B52-AE0D-2392C8FD9FA7}" type="slidenum">
              <a:rPr lang="en-GB" sz="1200">
                <a:latin typeface="+mn-lt"/>
              </a:rPr>
              <a:pPr algn="r">
                <a:defRPr/>
              </a:pPr>
              <a:t>6</a:t>
            </a:fld>
            <a:endParaRPr lang="en-GB" sz="1200">
              <a:latin typeface="+mn-l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84947D2-2AE0-4DC6-9E12-346A3EE66C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DB17BAC-880A-400F-AD92-D609ED899E4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9A0A21-CEDD-412C-B9DA-43F1F20FE12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65319AF-A107-4654-9BDA-C6CE56F065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7BDDA36-E8CC-460C-BBC3-FED9F55BA3C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9722CB4-D8AA-4271-956E-E512FAFE443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EE0A132-620C-41E4-ABE2-45F339CEE12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D0C04E-7F93-4E99-8B5F-8EB0FEF3DFD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7B6CCA-BFD3-4379-AA16-969E5B6938D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A9DCED-F5EB-490A-804B-D2931D36FE9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408480-A57B-4CE5-8245-05F8A780F9F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86AD34-3B0B-4F89-A368-397D25FB621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60DC4D-9F53-485F-B2A5-A7D4DE7EB9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034A468-FB90-487F-88FF-87414CBD756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C3E4A3-BD9A-46D7-A5CE-A56CCAA8AF3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1EB9F09-8B10-402B-A5EB-53DC06D0CAE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D38995-97CE-4FF7-A078-93484F183D4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27EBC4-3433-4304-81D5-C7715969F7E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26144BB-84D1-4B44-BBB0-975AE50BFE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A7DEECB-B79C-4893-9B26-69FEC5E4AE6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79463" y="6248400"/>
            <a:ext cx="5240337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17F2F83-3F56-4D95-AA60-D0FC1E0754F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025058-5595-4CC9-837C-85402482784C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D386A4-BD27-416B-84A8-3710FF95F67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EDA0A8-0493-4336-BE68-E97DEB0F9EC6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2BE144-982D-4702-A1CE-D19210BB9B64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0173D-FBCC-4916-BB13-8799385D4CFC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AD07B-4639-46BC-9E29-41D421205164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80373-AF51-410B-A966-C70F324D01F6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2B5219-E59F-4A03-BE00-B6D2507DFA7C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202BC-02F5-46D7-8D24-B0566C08497E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5F174-5FE6-4745-9748-839C81639476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C6AB72-A934-464E-8851-9E9CBD029A8B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39459-E252-4D9E-B6FE-162A56711C8F}" type="slidenum">
              <a:rPr lang="en-GB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CABD0D-84DE-4640-B579-88F67A726B8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E29E24-E5C0-4C4B-901B-4465550AA7B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14E3F5-9DED-4827-A8F1-6222AFB2DA8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A0886B-F1BA-4A26-9E46-D29AD0F6129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06B6F9-3351-493F-A49F-3E4674D871D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804668-F3EE-4A39-8512-A5A6DBE7FBC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>
                <a:gamma/>
                <a:shade val="4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9463" y="6248400"/>
            <a:ext cx="5240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004DF2-9B36-4C3A-8352-43270F921EC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199" name="Picture 7" descr="lab logo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67625" y="5948363"/>
            <a:ext cx="766763" cy="76676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accent2">
                <a:gamma/>
                <a:shade val="4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9463" y="6248400"/>
            <a:ext cx="5240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E11639-9E99-4C7A-A36C-6D53403CABC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389063" y="5937250"/>
            <a:ext cx="3530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</a:rPr>
              <a:t>Molecular Ecology and Fisheries Genetics Lab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</a:rPr>
              <a:t>University of Wales Bangor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FD1673-25E9-44E6-9F74-CBBF4379C44B}" type="slidenum">
              <a:rPr lang="en-GB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3" Type="http://schemas.openxmlformats.org/officeDocument/2006/relationships/image" Target="../media/image1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908050"/>
            <a:ext cx="7848600" cy="2593975"/>
          </a:xfrm>
        </p:spPr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sz="3600" b="1" dirty="0" smtClean="0"/>
              <a:t>Genetics and quantitative fisheries</a:t>
            </a:r>
            <a:r>
              <a:rPr lang="en-US" sz="3200" b="1" dirty="0" smtClean="0"/>
              <a:t>: </a:t>
            </a:r>
            <a:br>
              <a:rPr lang="en-US" sz="3200" b="1" dirty="0" smtClean="0"/>
            </a:br>
            <a:r>
              <a:rPr lang="en-US" sz="3200" b="1" i="1" dirty="0" smtClean="0"/>
              <a:t>Part 1- Conceptual framework</a:t>
            </a:r>
            <a:endParaRPr lang="en-US" sz="3200" i="1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624" y="3429000"/>
            <a:ext cx="6400800" cy="18002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GB" sz="1500" b="1" i="1" dirty="0" smtClean="0"/>
          </a:p>
          <a:p>
            <a:pPr>
              <a:lnSpc>
                <a:spcPct val="90000"/>
              </a:lnSpc>
            </a:pPr>
            <a:r>
              <a:rPr lang="en-GB" sz="2000" b="1" dirty="0" smtClean="0"/>
              <a:t>Gary Carvalho, Bangor University</a:t>
            </a:r>
          </a:p>
          <a:p>
            <a:pPr>
              <a:lnSpc>
                <a:spcPct val="90000"/>
              </a:lnSpc>
            </a:pPr>
            <a:r>
              <a:rPr lang="en-GB" sz="2000" b="1" i="1" dirty="0" smtClean="0"/>
              <a:t>a4a kick-off meeting, JRC, </a:t>
            </a:r>
            <a:r>
              <a:rPr lang="en-GB" sz="2000" b="1" i="1" dirty="0" err="1" smtClean="0"/>
              <a:t>Ispra</a:t>
            </a:r>
            <a:endParaRPr lang="en-GB" sz="2000" b="1" i="1" dirty="0"/>
          </a:p>
          <a:p>
            <a:pPr>
              <a:lnSpc>
                <a:spcPct val="90000"/>
              </a:lnSpc>
            </a:pPr>
            <a:endParaRPr lang="en-GB" sz="2000" b="1" i="1" dirty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2195513" y="3592513"/>
            <a:ext cx="43926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908175" y="2997200"/>
            <a:ext cx="4895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>
                <a:solidFill>
                  <a:srgbClr val="000000"/>
                </a:solidFill>
                <a:latin typeface="Arial" charset="0"/>
              </a:rPr>
              <a:t>  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>
                <a:solidFill>
                  <a:srgbClr val="000000"/>
                </a:solidFill>
                <a:latin typeface="Arial" charset="0"/>
              </a:rPr>
              <a:t>        </a:t>
            </a:r>
            <a:endParaRPr lang="en-GB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0"/>
            <a:ext cx="9144000" cy="1773238"/>
            <a:chOff x="0" y="0"/>
            <a:chExt cx="5760" cy="1117"/>
          </a:xfrm>
        </p:grpSpPr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5760" cy="11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224" name="Text Box 8"/>
            <p:cNvSpPr txBox="1">
              <a:spLocks noChangeArrowheads="1"/>
            </p:cNvSpPr>
            <p:nvPr/>
          </p:nvSpPr>
          <p:spPr bwMode="auto">
            <a:xfrm>
              <a:off x="748" y="119"/>
              <a:ext cx="4117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>
                  <a:solidFill>
                    <a:srgbClr val="0066FF"/>
                  </a:solidFill>
                  <a:latin typeface="Verdana" pitchFamily="34" charset="0"/>
                </a:rPr>
                <a:t>Molecular Ecology and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>
                  <a:solidFill>
                    <a:srgbClr val="0066FF"/>
                  </a:solidFill>
                  <a:latin typeface="Verdana" pitchFamily="34" charset="0"/>
                </a:rPr>
                <a:t>Fisheries Genetics Laboratory</a:t>
              </a:r>
            </a:p>
          </p:txBody>
        </p:sp>
        <p:pic>
          <p:nvPicPr>
            <p:cNvPr id="9225" name="Picture 9" descr="bluelogo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22" y="210"/>
              <a:ext cx="666" cy="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6" name="Picture 10" descr="mefgbanner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56" y="537"/>
              <a:ext cx="2976" cy="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7" name="Picture 11" descr="Bangor cmy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3" y="164"/>
              <a:ext cx="493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8" name="Text Box 12"/>
            <p:cNvSpPr txBox="1">
              <a:spLocks noChangeArrowheads="1"/>
            </p:cNvSpPr>
            <p:nvPr/>
          </p:nvSpPr>
          <p:spPr bwMode="auto">
            <a:xfrm>
              <a:off x="1698" y="925"/>
              <a:ext cx="222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00">
                  <a:solidFill>
                    <a:srgbClr val="0066FF"/>
                  </a:solidFill>
                  <a:latin typeface="Arial" charset="0"/>
                </a:rPr>
                <a:t>http://biology.bangor.ac.uk/research/mefgl/</a:t>
              </a:r>
            </a:p>
          </p:txBody>
        </p:sp>
      </p:grpSp>
      <p:pic>
        <p:nvPicPr>
          <p:cNvPr id="22" name="Picture 3" descr="Fullne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0" y="5013176"/>
            <a:ext cx="2126107" cy="1433192"/>
          </a:xfrm>
          <a:prstGeom prst="rect">
            <a:avLst/>
          </a:prstGeom>
          <a:noFill/>
          <a:effectLst>
            <a:outerShdw blurRad="63500" dist="107763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312" y="2924944"/>
            <a:ext cx="1474613" cy="37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 descr="test1"/>
          <p:cNvPicPr>
            <a:picLocks noChangeAspect="1" noChangeArrowheads="1"/>
          </p:cNvPicPr>
          <p:nvPr/>
        </p:nvPicPr>
        <p:blipFill>
          <a:blip r:embed="rId8" cstate="print"/>
          <a:srcRect r="59604" b="66949"/>
          <a:stretch>
            <a:fillRect/>
          </a:stretch>
        </p:blipFill>
        <p:spPr bwMode="auto">
          <a:xfrm>
            <a:off x="179512" y="3140968"/>
            <a:ext cx="2088232" cy="94982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4008" y="4941168"/>
            <a:ext cx="2135882" cy="160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1520" y="4437112"/>
            <a:ext cx="1494998" cy="97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7885112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835696" y="980728"/>
            <a:ext cx="5040560" cy="403187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“</a:t>
            </a:r>
            <a:r>
              <a:rPr lang="en-GB" sz="3200" b="1" dirty="0" smtClean="0">
                <a:solidFill>
                  <a:schemeClr val="bg1"/>
                </a:solidFill>
              </a:rPr>
              <a:t>Classical” marine species</a:t>
            </a:r>
          </a:p>
          <a:p>
            <a:endParaRPr lang="en-GB" sz="3200" b="1" dirty="0" smtClean="0">
              <a:solidFill>
                <a:schemeClr val="bg1"/>
              </a:solidFill>
            </a:endParaRPr>
          </a:p>
          <a:p>
            <a:pPr lvl="1"/>
            <a:r>
              <a:rPr lang="en-GB" sz="3200" b="1" dirty="0" smtClean="0">
                <a:solidFill>
                  <a:schemeClr val="bg1"/>
                </a:solidFill>
              </a:rPr>
              <a:t>Large population sizes</a:t>
            </a:r>
          </a:p>
          <a:p>
            <a:pPr lvl="1"/>
            <a:r>
              <a:rPr lang="en-GB" sz="3200" b="1" dirty="0" smtClean="0">
                <a:solidFill>
                  <a:schemeClr val="bg1"/>
                </a:solidFill>
              </a:rPr>
              <a:t>High fecundity</a:t>
            </a:r>
          </a:p>
          <a:p>
            <a:pPr lvl="1"/>
            <a:r>
              <a:rPr lang="en-GB" sz="3200" b="1" dirty="0" smtClean="0">
                <a:solidFill>
                  <a:schemeClr val="bg1"/>
                </a:solidFill>
              </a:rPr>
              <a:t>Pelagic larvae</a:t>
            </a:r>
          </a:p>
          <a:p>
            <a:pPr lvl="1"/>
            <a:r>
              <a:rPr lang="en-GB" sz="3200" b="1" dirty="0" smtClean="0">
                <a:solidFill>
                  <a:schemeClr val="bg1"/>
                </a:solidFill>
              </a:rPr>
              <a:t>High larval mortality (survivorship type III)</a:t>
            </a:r>
          </a:p>
          <a:p>
            <a:pPr lvl="1"/>
            <a:r>
              <a:rPr lang="en-GB" sz="3200" b="1" dirty="0" smtClean="0">
                <a:solidFill>
                  <a:schemeClr val="bg1"/>
                </a:solidFill>
              </a:rPr>
              <a:t>Wide distribution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1124744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98072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315913"/>
            <a:ext cx="7772400" cy="1752601"/>
          </a:xfrm>
        </p:spPr>
        <p:txBody>
          <a:bodyPr/>
          <a:lstStyle/>
          <a:p>
            <a:r>
              <a:rPr lang="en-GB" sz="4000"/>
              <a:t/>
            </a:r>
            <a:br>
              <a:rPr lang="en-GB" sz="4000"/>
            </a:br>
            <a:r>
              <a:rPr lang="en-GB" sz="4000"/>
              <a:t/>
            </a:r>
            <a:br>
              <a:rPr lang="en-GB" sz="4000"/>
            </a:br>
            <a:r>
              <a:rPr lang="en-GB" sz="4000"/>
              <a:t>Recent changes to paradigm</a:t>
            </a:r>
            <a:endParaRPr lang="en-US" sz="400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700213"/>
            <a:ext cx="6696075" cy="3313112"/>
          </a:xfrm>
        </p:spPr>
        <p:txBody>
          <a:bodyPr/>
          <a:lstStyle/>
          <a:p>
            <a:r>
              <a:rPr lang="en-GB" sz="2300" dirty="0"/>
              <a:t>Increased incidence of subtle but significant genetic structuring (some fine-scale)</a:t>
            </a:r>
          </a:p>
          <a:p>
            <a:r>
              <a:rPr lang="en-GB" sz="2300" dirty="0"/>
              <a:t>Dispersal capacity </a:t>
            </a:r>
            <a:r>
              <a:rPr lang="en-GB" sz="2300" dirty="0">
                <a:cs typeface="Times New Roman" pitchFamily="18" charset="0"/>
              </a:rPr>
              <a:t>≠ gene flow</a:t>
            </a:r>
          </a:p>
          <a:p>
            <a:r>
              <a:rPr lang="en-GB" sz="2300" dirty="0"/>
              <a:t>Temporal stability of structuring </a:t>
            </a:r>
          </a:p>
          <a:p>
            <a:r>
              <a:rPr lang="en-GB" sz="2300" dirty="0"/>
              <a:t>Indications that effective population size (</a:t>
            </a:r>
            <a:r>
              <a:rPr lang="en-GB" sz="2300" i="1" dirty="0"/>
              <a:t>N</a:t>
            </a:r>
            <a:r>
              <a:rPr lang="en-GB" sz="2300" i="1" baseline="-25000" dirty="0"/>
              <a:t>e</a:t>
            </a:r>
            <a:r>
              <a:rPr lang="en-GB" sz="2300" dirty="0"/>
              <a:t>) 10</a:t>
            </a:r>
            <a:r>
              <a:rPr lang="en-GB" sz="2300" baseline="30000" dirty="0"/>
              <a:t>-4</a:t>
            </a:r>
            <a:r>
              <a:rPr lang="en-GB" sz="2300" dirty="0"/>
              <a:t> – 10</a:t>
            </a:r>
            <a:r>
              <a:rPr lang="en-GB" sz="2300" baseline="30000" dirty="0"/>
              <a:t>-5</a:t>
            </a:r>
            <a:r>
              <a:rPr lang="en-GB" sz="2300" dirty="0"/>
              <a:t> &lt;&lt; census population size (</a:t>
            </a:r>
            <a:r>
              <a:rPr lang="en-GB" sz="2300" i="1" dirty="0"/>
              <a:t>N</a:t>
            </a:r>
            <a:r>
              <a:rPr lang="en-GB" sz="2300" dirty="0"/>
              <a:t>)</a:t>
            </a:r>
          </a:p>
          <a:p>
            <a:r>
              <a:rPr lang="en-GB" sz="2300" dirty="0"/>
              <a:t>Local adaptation at small spatial scales</a:t>
            </a:r>
          </a:p>
          <a:p>
            <a:pPr>
              <a:buFontTx/>
              <a:buNone/>
            </a:pPr>
            <a:endParaRPr lang="en-GB" sz="2800" dirty="0"/>
          </a:p>
          <a:p>
            <a:pPr lvl="1">
              <a:buFontTx/>
              <a:buNone/>
            </a:pPr>
            <a:endParaRPr lang="en-US" sz="2000" b="1" dirty="0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1331641" y="4652963"/>
            <a:ext cx="4753248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b="1" i="1" dirty="0">
                <a:solidFill>
                  <a:srgbClr val="FF9900"/>
                </a:solidFill>
                <a:latin typeface="Arial" charset="0"/>
              </a:rPr>
              <a:t>Increased potential for rapid genetic change and/or local </a:t>
            </a:r>
            <a:r>
              <a:rPr lang="en-GB" b="1" i="1" dirty="0" smtClean="0">
                <a:solidFill>
                  <a:srgbClr val="FF9900"/>
                </a:solidFill>
                <a:latin typeface="Arial" charset="0"/>
              </a:rPr>
              <a:t>adaptation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FF9900"/>
                </a:solidFill>
                <a:latin typeface="Arial" charset="0"/>
              </a:rPr>
              <a:t>INDEPENDENT DEMOGRAPHICS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FF9900"/>
                </a:solidFill>
                <a:latin typeface="Arial" charset="0"/>
              </a:rPr>
              <a:t>DISCRETE YIELD DYNAMICS </a:t>
            </a:r>
            <a:endParaRPr lang="en-GB" b="1" dirty="0">
              <a:solidFill>
                <a:srgbClr val="FF9900"/>
              </a:solidFill>
              <a:latin typeface="Arial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0423" name="AutoShape 7"/>
          <p:cNvSpPr>
            <a:spLocks noChangeArrowheads="1"/>
          </p:cNvSpPr>
          <p:nvPr/>
        </p:nvSpPr>
        <p:spPr bwMode="auto">
          <a:xfrm rot="10800000">
            <a:off x="5940425" y="4941888"/>
            <a:ext cx="814388" cy="866775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0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0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Stock 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Stock identification and dynamics</a:t>
            </a:r>
          </a:p>
          <a:p>
            <a:pPr lvl="1"/>
            <a:r>
              <a:rPr lang="en-GB" dirty="0" smtClean="0"/>
              <a:t>Typical mismatch of biological and management units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GB" dirty="0" smtClean="0"/>
              <a:t>Typical mismatch – cod units using SNPs</a:t>
            </a:r>
            <a:endParaRPr lang="en-GB" dirty="0"/>
          </a:p>
        </p:txBody>
      </p:sp>
      <p:pic>
        <p:nvPicPr>
          <p:cNvPr id="4" name="Picture 1" descr="Description: cod_outliers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609507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FPT- logofin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2" y="5800103"/>
            <a:ext cx="1912938" cy="1032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Stock 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Stock identification and dynamics</a:t>
            </a:r>
          </a:p>
          <a:p>
            <a:pPr lvl="1"/>
            <a:r>
              <a:rPr lang="en-GB" dirty="0" smtClean="0"/>
              <a:t>Typical mismatch of biological and management units</a:t>
            </a:r>
          </a:p>
          <a:p>
            <a:pPr lvl="1"/>
            <a:r>
              <a:rPr lang="en-GB" dirty="0" smtClean="0"/>
              <a:t>Stability of identifiable stocks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Stability of cod over time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88840"/>
            <a:ext cx="4484141" cy="453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Stock 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Stock identification and dynamics</a:t>
            </a:r>
          </a:p>
          <a:p>
            <a:pPr lvl="1"/>
            <a:r>
              <a:rPr lang="en-GB" dirty="0" smtClean="0"/>
              <a:t>Typical mismatch of biological and management units</a:t>
            </a:r>
          </a:p>
          <a:p>
            <a:pPr lvl="1"/>
            <a:r>
              <a:rPr lang="en-GB" dirty="0" smtClean="0"/>
              <a:t>Stability of identifiable stocks</a:t>
            </a:r>
          </a:p>
          <a:p>
            <a:pPr lvl="1"/>
            <a:r>
              <a:rPr lang="en-GB" dirty="0" smtClean="0"/>
              <a:t>Genetic and demographic estimates of exchange between stocks (e.g. 10% exchange and demographic independence vs. limited genetic divergence)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Stock assessment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Stock identification and dynamics</a:t>
            </a:r>
          </a:p>
          <a:p>
            <a:pPr lvl="1"/>
            <a:r>
              <a:rPr lang="en-GB" dirty="0" smtClean="0"/>
              <a:t>Typical mismatch of biological and management units</a:t>
            </a:r>
          </a:p>
          <a:p>
            <a:pPr lvl="1"/>
            <a:r>
              <a:rPr lang="en-GB" dirty="0" smtClean="0"/>
              <a:t>Stability of identifiable stocks</a:t>
            </a:r>
          </a:p>
          <a:p>
            <a:pPr lvl="1"/>
            <a:r>
              <a:rPr lang="en-GB" dirty="0" smtClean="0"/>
              <a:t>Genetic and demographic estimates of exchange between stocks (e.g. 10% exchange and demographic independence vs. limited genetic divergence)</a:t>
            </a:r>
          </a:p>
          <a:p>
            <a:pPr lvl="1"/>
            <a:r>
              <a:rPr lang="en-GB" dirty="0" smtClean="0"/>
              <a:t>Defining a stock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76672"/>
            <a:ext cx="6990358" cy="492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59632" y="558924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After Carvalho &amp; Hauser,  (1994)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7772400" cy="1143000"/>
          </a:xfrm>
        </p:spPr>
        <p:txBody>
          <a:bodyPr/>
          <a:lstStyle/>
          <a:p>
            <a:r>
              <a:rPr lang="en-GB" dirty="0" smtClean="0"/>
              <a:t>Challenges/priorities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772400" cy="4114800"/>
          </a:xfrm>
        </p:spPr>
        <p:txBody>
          <a:bodyPr/>
          <a:lstStyle/>
          <a:p>
            <a:r>
              <a:rPr lang="en-GB" dirty="0" smtClean="0"/>
              <a:t>Identifying a “common currency” for communication and application (integration of spatial and temporal data)</a:t>
            </a:r>
          </a:p>
          <a:p>
            <a:r>
              <a:rPr lang="en-GB" dirty="0" smtClean="0"/>
              <a:t>Biological vs. management units</a:t>
            </a:r>
          </a:p>
          <a:p>
            <a:r>
              <a:rPr lang="en-GB" dirty="0" smtClean="0"/>
              <a:t>Defining a stock (practicality vs. reality)</a:t>
            </a:r>
          </a:p>
          <a:p>
            <a:r>
              <a:rPr lang="en-GB" dirty="0" smtClean="0"/>
              <a:t>Effective integration and reference data bases</a:t>
            </a:r>
          </a:p>
          <a:p>
            <a:r>
              <a:rPr lang="en-GB" dirty="0" smtClean="0"/>
              <a:t>Reconciling divergent time-scales and priorities of interest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620713"/>
            <a:ext cx="7558088" cy="647700"/>
          </a:xfrm>
        </p:spPr>
        <p:txBody>
          <a:bodyPr/>
          <a:lstStyle/>
          <a:p>
            <a:r>
              <a:rPr lang="en-GB" sz="4000"/>
              <a:t>Genetics and fisheries: Uneasy bedfellows</a:t>
            </a:r>
          </a:p>
        </p:txBody>
      </p:sp>
      <p:pic>
        <p:nvPicPr>
          <p:cNvPr id="7172" name="Picture 4" descr="MCj02875890000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804025" y="3213100"/>
            <a:ext cx="2178050" cy="2717800"/>
          </a:xfrm>
          <a:noFill/>
          <a:ln/>
        </p:spPr>
      </p:pic>
      <p:pic>
        <p:nvPicPr>
          <p:cNvPr id="7187" name="Picture 19" descr="MCj037074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3429000"/>
            <a:ext cx="1017587" cy="1671638"/>
          </a:xfrm>
          <a:prstGeom prst="rect">
            <a:avLst/>
          </a:prstGeom>
          <a:noFill/>
        </p:spPr>
      </p:pic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403350" y="3068638"/>
            <a:ext cx="1819275" cy="1612900"/>
            <a:chOff x="1111" y="1026"/>
            <a:chExt cx="1146" cy="1016"/>
          </a:xfrm>
        </p:grpSpPr>
        <p:sp>
          <p:nvSpPr>
            <p:cNvPr id="7189" name="AutoShape 21"/>
            <p:cNvSpPr>
              <a:spLocks noChangeAspect="1" noChangeArrowheads="1" noTextEdit="1"/>
            </p:cNvSpPr>
            <p:nvPr/>
          </p:nvSpPr>
          <p:spPr bwMode="auto">
            <a:xfrm>
              <a:off x="1111" y="1026"/>
              <a:ext cx="1146" cy="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1" name="Freeform 23"/>
            <p:cNvSpPr>
              <a:spLocks/>
            </p:cNvSpPr>
            <p:nvPr/>
          </p:nvSpPr>
          <p:spPr bwMode="auto">
            <a:xfrm>
              <a:off x="1176" y="1026"/>
              <a:ext cx="1003" cy="1003"/>
            </a:xfrm>
            <a:custGeom>
              <a:avLst/>
              <a:gdLst/>
              <a:ahLst/>
              <a:cxnLst>
                <a:cxn ang="0">
                  <a:pos x="1106" y="2001"/>
                </a:cxn>
                <a:cxn ang="0">
                  <a:pos x="1254" y="1974"/>
                </a:cxn>
                <a:cxn ang="0">
                  <a:pos x="1393" y="1927"/>
                </a:cxn>
                <a:cxn ang="0">
                  <a:pos x="1524" y="1860"/>
                </a:cxn>
                <a:cxn ang="0">
                  <a:pos x="1641" y="1776"/>
                </a:cxn>
                <a:cxn ang="0">
                  <a:pos x="1746" y="1677"/>
                </a:cxn>
                <a:cxn ang="0">
                  <a:pos x="1835" y="1563"/>
                </a:cxn>
                <a:cxn ang="0">
                  <a:pos x="1907" y="1438"/>
                </a:cxn>
                <a:cxn ang="0">
                  <a:pos x="1961" y="1302"/>
                </a:cxn>
                <a:cxn ang="0">
                  <a:pos x="1995" y="1155"/>
                </a:cxn>
                <a:cxn ang="0">
                  <a:pos x="2006" y="1003"/>
                </a:cxn>
                <a:cxn ang="0">
                  <a:pos x="1995" y="850"/>
                </a:cxn>
                <a:cxn ang="0">
                  <a:pos x="1961" y="705"/>
                </a:cxn>
                <a:cxn ang="0">
                  <a:pos x="1907" y="568"/>
                </a:cxn>
                <a:cxn ang="0">
                  <a:pos x="1835" y="442"/>
                </a:cxn>
                <a:cxn ang="0">
                  <a:pos x="1746" y="328"/>
                </a:cxn>
                <a:cxn ang="0">
                  <a:pos x="1641" y="229"/>
                </a:cxn>
                <a:cxn ang="0">
                  <a:pos x="1524" y="145"/>
                </a:cxn>
                <a:cxn ang="0">
                  <a:pos x="1393" y="78"/>
                </a:cxn>
                <a:cxn ang="0">
                  <a:pos x="1254" y="31"/>
                </a:cxn>
                <a:cxn ang="0">
                  <a:pos x="1106" y="5"/>
                </a:cxn>
                <a:cxn ang="0">
                  <a:pos x="952" y="1"/>
                </a:cxn>
                <a:cxn ang="0">
                  <a:pos x="801" y="21"/>
                </a:cxn>
                <a:cxn ang="0">
                  <a:pos x="659" y="61"/>
                </a:cxn>
                <a:cxn ang="0">
                  <a:pos x="526" y="121"/>
                </a:cxn>
                <a:cxn ang="0">
                  <a:pos x="404" y="199"/>
                </a:cxn>
                <a:cxn ang="0">
                  <a:pos x="294" y="294"/>
                </a:cxn>
                <a:cxn ang="0">
                  <a:pos x="200" y="403"/>
                </a:cxn>
                <a:cxn ang="0">
                  <a:pos x="121" y="525"/>
                </a:cxn>
                <a:cxn ang="0">
                  <a:pos x="61" y="659"/>
                </a:cxn>
                <a:cxn ang="0">
                  <a:pos x="21" y="801"/>
                </a:cxn>
                <a:cxn ang="0">
                  <a:pos x="1" y="951"/>
                </a:cxn>
                <a:cxn ang="0">
                  <a:pos x="5" y="1106"/>
                </a:cxn>
                <a:cxn ang="0">
                  <a:pos x="31" y="1253"/>
                </a:cxn>
                <a:cxn ang="0">
                  <a:pos x="79" y="1393"/>
                </a:cxn>
                <a:cxn ang="0">
                  <a:pos x="145" y="1523"/>
                </a:cxn>
                <a:cxn ang="0">
                  <a:pos x="230" y="1640"/>
                </a:cxn>
                <a:cxn ang="0">
                  <a:pos x="329" y="1745"/>
                </a:cxn>
                <a:cxn ang="0">
                  <a:pos x="443" y="1834"/>
                </a:cxn>
                <a:cxn ang="0">
                  <a:pos x="568" y="1906"/>
                </a:cxn>
                <a:cxn ang="0">
                  <a:pos x="705" y="1961"/>
                </a:cxn>
                <a:cxn ang="0">
                  <a:pos x="851" y="1994"/>
                </a:cxn>
                <a:cxn ang="0">
                  <a:pos x="1004" y="2006"/>
                </a:cxn>
              </a:cxnLst>
              <a:rect l="0" t="0" r="r" b="b"/>
              <a:pathLst>
                <a:path w="2006" h="2006">
                  <a:moveTo>
                    <a:pt x="1004" y="2006"/>
                  </a:moveTo>
                  <a:lnTo>
                    <a:pt x="1056" y="2004"/>
                  </a:lnTo>
                  <a:lnTo>
                    <a:pt x="1106" y="2001"/>
                  </a:lnTo>
                  <a:lnTo>
                    <a:pt x="1156" y="1994"/>
                  </a:lnTo>
                  <a:lnTo>
                    <a:pt x="1206" y="1985"/>
                  </a:lnTo>
                  <a:lnTo>
                    <a:pt x="1254" y="1974"/>
                  </a:lnTo>
                  <a:lnTo>
                    <a:pt x="1302" y="1961"/>
                  </a:lnTo>
                  <a:lnTo>
                    <a:pt x="1348" y="1944"/>
                  </a:lnTo>
                  <a:lnTo>
                    <a:pt x="1393" y="1927"/>
                  </a:lnTo>
                  <a:lnTo>
                    <a:pt x="1438" y="1906"/>
                  </a:lnTo>
                  <a:lnTo>
                    <a:pt x="1481" y="1885"/>
                  </a:lnTo>
                  <a:lnTo>
                    <a:pt x="1524" y="1860"/>
                  </a:lnTo>
                  <a:lnTo>
                    <a:pt x="1564" y="1834"/>
                  </a:lnTo>
                  <a:lnTo>
                    <a:pt x="1603" y="1806"/>
                  </a:lnTo>
                  <a:lnTo>
                    <a:pt x="1641" y="1776"/>
                  </a:lnTo>
                  <a:lnTo>
                    <a:pt x="1678" y="1745"/>
                  </a:lnTo>
                  <a:lnTo>
                    <a:pt x="1713" y="1712"/>
                  </a:lnTo>
                  <a:lnTo>
                    <a:pt x="1746" y="1677"/>
                  </a:lnTo>
                  <a:lnTo>
                    <a:pt x="1777" y="1640"/>
                  </a:lnTo>
                  <a:lnTo>
                    <a:pt x="1807" y="1602"/>
                  </a:lnTo>
                  <a:lnTo>
                    <a:pt x="1835" y="1563"/>
                  </a:lnTo>
                  <a:lnTo>
                    <a:pt x="1861" y="1523"/>
                  </a:lnTo>
                  <a:lnTo>
                    <a:pt x="1885" y="1480"/>
                  </a:lnTo>
                  <a:lnTo>
                    <a:pt x="1907" y="1438"/>
                  </a:lnTo>
                  <a:lnTo>
                    <a:pt x="1928" y="1393"/>
                  </a:lnTo>
                  <a:lnTo>
                    <a:pt x="1945" y="1348"/>
                  </a:lnTo>
                  <a:lnTo>
                    <a:pt x="1961" y="1302"/>
                  </a:lnTo>
                  <a:lnTo>
                    <a:pt x="1975" y="1253"/>
                  </a:lnTo>
                  <a:lnTo>
                    <a:pt x="1986" y="1205"/>
                  </a:lnTo>
                  <a:lnTo>
                    <a:pt x="1995" y="1155"/>
                  </a:lnTo>
                  <a:lnTo>
                    <a:pt x="2002" y="1106"/>
                  </a:lnTo>
                  <a:lnTo>
                    <a:pt x="2005" y="1055"/>
                  </a:lnTo>
                  <a:lnTo>
                    <a:pt x="2006" y="1003"/>
                  </a:lnTo>
                  <a:lnTo>
                    <a:pt x="2005" y="951"/>
                  </a:lnTo>
                  <a:lnTo>
                    <a:pt x="2002" y="901"/>
                  </a:lnTo>
                  <a:lnTo>
                    <a:pt x="1995" y="850"/>
                  </a:lnTo>
                  <a:lnTo>
                    <a:pt x="1986" y="801"/>
                  </a:lnTo>
                  <a:lnTo>
                    <a:pt x="1975" y="752"/>
                  </a:lnTo>
                  <a:lnTo>
                    <a:pt x="1961" y="705"/>
                  </a:lnTo>
                  <a:lnTo>
                    <a:pt x="1945" y="659"/>
                  </a:lnTo>
                  <a:lnTo>
                    <a:pt x="1928" y="613"/>
                  </a:lnTo>
                  <a:lnTo>
                    <a:pt x="1907" y="568"/>
                  </a:lnTo>
                  <a:lnTo>
                    <a:pt x="1885" y="525"/>
                  </a:lnTo>
                  <a:lnTo>
                    <a:pt x="1861" y="483"/>
                  </a:lnTo>
                  <a:lnTo>
                    <a:pt x="1835" y="442"/>
                  </a:lnTo>
                  <a:lnTo>
                    <a:pt x="1807" y="403"/>
                  </a:lnTo>
                  <a:lnTo>
                    <a:pt x="1777" y="365"/>
                  </a:lnTo>
                  <a:lnTo>
                    <a:pt x="1746" y="328"/>
                  </a:lnTo>
                  <a:lnTo>
                    <a:pt x="1713" y="294"/>
                  </a:lnTo>
                  <a:lnTo>
                    <a:pt x="1678" y="260"/>
                  </a:lnTo>
                  <a:lnTo>
                    <a:pt x="1641" y="229"/>
                  </a:lnTo>
                  <a:lnTo>
                    <a:pt x="1603" y="199"/>
                  </a:lnTo>
                  <a:lnTo>
                    <a:pt x="1564" y="172"/>
                  </a:lnTo>
                  <a:lnTo>
                    <a:pt x="1524" y="145"/>
                  </a:lnTo>
                  <a:lnTo>
                    <a:pt x="1481" y="121"/>
                  </a:lnTo>
                  <a:lnTo>
                    <a:pt x="1438" y="99"/>
                  </a:lnTo>
                  <a:lnTo>
                    <a:pt x="1393" y="78"/>
                  </a:lnTo>
                  <a:lnTo>
                    <a:pt x="1348" y="61"/>
                  </a:lnTo>
                  <a:lnTo>
                    <a:pt x="1302" y="45"/>
                  </a:lnTo>
                  <a:lnTo>
                    <a:pt x="1254" y="31"/>
                  </a:lnTo>
                  <a:lnTo>
                    <a:pt x="1206" y="21"/>
                  </a:lnTo>
                  <a:lnTo>
                    <a:pt x="1156" y="12"/>
                  </a:lnTo>
                  <a:lnTo>
                    <a:pt x="1106" y="5"/>
                  </a:lnTo>
                  <a:lnTo>
                    <a:pt x="1056" y="1"/>
                  </a:lnTo>
                  <a:lnTo>
                    <a:pt x="1004" y="0"/>
                  </a:lnTo>
                  <a:lnTo>
                    <a:pt x="952" y="1"/>
                  </a:lnTo>
                  <a:lnTo>
                    <a:pt x="901" y="5"/>
                  </a:lnTo>
                  <a:lnTo>
                    <a:pt x="851" y="12"/>
                  </a:lnTo>
                  <a:lnTo>
                    <a:pt x="801" y="21"/>
                  </a:lnTo>
                  <a:lnTo>
                    <a:pt x="753" y="31"/>
                  </a:lnTo>
                  <a:lnTo>
                    <a:pt x="705" y="45"/>
                  </a:lnTo>
                  <a:lnTo>
                    <a:pt x="659" y="61"/>
                  </a:lnTo>
                  <a:lnTo>
                    <a:pt x="613" y="78"/>
                  </a:lnTo>
                  <a:lnTo>
                    <a:pt x="568" y="99"/>
                  </a:lnTo>
                  <a:lnTo>
                    <a:pt x="526" y="121"/>
                  </a:lnTo>
                  <a:lnTo>
                    <a:pt x="483" y="145"/>
                  </a:lnTo>
                  <a:lnTo>
                    <a:pt x="443" y="172"/>
                  </a:lnTo>
                  <a:lnTo>
                    <a:pt x="404" y="199"/>
                  </a:lnTo>
                  <a:lnTo>
                    <a:pt x="366" y="229"/>
                  </a:lnTo>
                  <a:lnTo>
                    <a:pt x="329" y="260"/>
                  </a:lnTo>
                  <a:lnTo>
                    <a:pt x="294" y="294"/>
                  </a:lnTo>
                  <a:lnTo>
                    <a:pt x="261" y="328"/>
                  </a:lnTo>
                  <a:lnTo>
                    <a:pt x="230" y="365"/>
                  </a:lnTo>
                  <a:lnTo>
                    <a:pt x="200" y="403"/>
                  </a:lnTo>
                  <a:lnTo>
                    <a:pt x="172" y="442"/>
                  </a:lnTo>
                  <a:lnTo>
                    <a:pt x="145" y="483"/>
                  </a:lnTo>
                  <a:lnTo>
                    <a:pt x="121" y="525"/>
                  </a:lnTo>
                  <a:lnTo>
                    <a:pt x="99" y="568"/>
                  </a:lnTo>
                  <a:lnTo>
                    <a:pt x="79" y="613"/>
                  </a:lnTo>
                  <a:lnTo>
                    <a:pt x="61" y="659"/>
                  </a:lnTo>
                  <a:lnTo>
                    <a:pt x="45" y="705"/>
                  </a:lnTo>
                  <a:lnTo>
                    <a:pt x="31" y="752"/>
                  </a:lnTo>
                  <a:lnTo>
                    <a:pt x="21" y="801"/>
                  </a:lnTo>
                  <a:lnTo>
                    <a:pt x="12" y="850"/>
                  </a:lnTo>
                  <a:lnTo>
                    <a:pt x="5" y="901"/>
                  </a:lnTo>
                  <a:lnTo>
                    <a:pt x="1" y="951"/>
                  </a:lnTo>
                  <a:lnTo>
                    <a:pt x="0" y="1003"/>
                  </a:lnTo>
                  <a:lnTo>
                    <a:pt x="1" y="1055"/>
                  </a:lnTo>
                  <a:lnTo>
                    <a:pt x="5" y="1106"/>
                  </a:lnTo>
                  <a:lnTo>
                    <a:pt x="12" y="1155"/>
                  </a:lnTo>
                  <a:lnTo>
                    <a:pt x="21" y="1205"/>
                  </a:lnTo>
                  <a:lnTo>
                    <a:pt x="31" y="1253"/>
                  </a:lnTo>
                  <a:lnTo>
                    <a:pt x="45" y="1302"/>
                  </a:lnTo>
                  <a:lnTo>
                    <a:pt x="61" y="1348"/>
                  </a:lnTo>
                  <a:lnTo>
                    <a:pt x="79" y="1393"/>
                  </a:lnTo>
                  <a:lnTo>
                    <a:pt x="99" y="1438"/>
                  </a:lnTo>
                  <a:lnTo>
                    <a:pt x="121" y="1480"/>
                  </a:lnTo>
                  <a:lnTo>
                    <a:pt x="145" y="1523"/>
                  </a:lnTo>
                  <a:lnTo>
                    <a:pt x="172" y="1563"/>
                  </a:lnTo>
                  <a:lnTo>
                    <a:pt x="200" y="1602"/>
                  </a:lnTo>
                  <a:lnTo>
                    <a:pt x="230" y="1640"/>
                  </a:lnTo>
                  <a:lnTo>
                    <a:pt x="261" y="1677"/>
                  </a:lnTo>
                  <a:lnTo>
                    <a:pt x="294" y="1712"/>
                  </a:lnTo>
                  <a:lnTo>
                    <a:pt x="329" y="1745"/>
                  </a:lnTo>
                  <a:lnTo>
                    <a:pt x="366" y="1776"/>
                  </a:lnTo>
                  <a:lnTo>
                    <a:pt x="404" y="1806"/>
                  </a:lnTo>
                  <a:lnTo>
                    <a:pt x="443" y="1834"/>
                  </a:lnTo>
                  <a:lnTo>
                    <a:pt x="483" y="1860"/>
                  </a:lnTo>
                  <a:lnTo>
                    <a:pt x="526" y="1885"/>
                  </a:lnTo>
                  <a:lnTo>
                    <a:pt x="568" y="1906"/>
                  </a:lnTo>
                  <a:lnTo>
                    <a:pt x="613" y="1927"/>
                  </a:lnTo>
                  <a:lnTo>
                    <a:pt x="659" y="1944"/>
                  </a:lnTo>
                  <a:lnTo>
                    <a:pt x="705" y="1961"/>
                  </a:lnTo>
                  <a:lnTo>
                    <a:pt x="753" y="1974"/>
                  </a:lnTo>
                  <a:lnTo>
                    <a:pt x="801" y="1985"/>
                  </a:lnTo>
                  <a:lnTo>
                    <a:pt x="851" y="1994"/>
                  </a:lnTo>
                  <a:lnTo>
                    <a:pt x="901" y="2001"/>
                  </a:lnTo>
                  <a:lnTo>
                    <a:pt x="952" y="2004"/>
                  </a:lnTo>
                  <a:lnTo>
                    <a:pt x="1004" y="2006"/>
                  </a:lnTo>
                  <a:close/>
                </a:path>
              </a:pathLst>
            </a:custGeom>
            <a:solidFill>
              <a:srgbClr val="BF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2" name="Freeform 24"/>
            <p:cNvSpPr>
              <a:spLocks/>
            </p:cNvSpPr>
            <p:nvPr/>
          </p:nvSpPr>
          <p:spPr bwMode="auto">
            <a:xfrm>
              <a:off x="1708" y="1296"/>
              <a:ext cx="107" cy="106"/>
            </a:xfrm>
            <a:custGeom>
              <a:avLst/>
              <a:gdLst/>
              <a:ahLst/>
              <a:cxnLst>
                <a:cxn ang="0">
                  <a:pos x="106" y="212"/>
                </a:cxn>
                <a:cxn ang="0">
                  <a:pos x="128" y="210"/>
                </a:cxn>
                <a:cxn ang="0">
                  <a:pos x="147" y="204"/>
                </a:cxn>
                <a:cxn ang="0">
                  <a:pos x="166" y="194"/>
                </a:cxn>
                <a:cxn ang="0">
                  <a:pos x="181" y="181"/>
                </a:cxn>
                <a:cxn ang="0">
                  <a:pos x="194" y="166"/>
                </a:cxn>
                <a:cxn ang="0">
                  <a:pos x="204" y="148"/>
                </a:cxn>
                <a:cxn ang="0">
                  <a:pos x="210" y="128"/>
                </a:cxn>
                <a:cxn ang="0">
                  <a:pos x="212" y="106"/>
                </a:cxn>
                <a:cxn ang="0">
                  <a:pos x="210" y="84"/>
                </a:cxn>
                <a:cxn ang="0">
                  <a:pos x="204" y="65"/>
                </a:cxn>
                <a:cxn ang="0">
                  <a:pos x="194" y="46"/>
                </a:cxn>
                <a:cxn ang="0">
                  <a:pos x="181" y="31"/>
                </a:cxn>
                <a:cxn ang="0">
                  <a:pos x="166" y="19"/>
                </a:cxn>
                <a:cxn ang="0">
                  <a:pos x="147" y="8"/>
                </a:cxn>
                <a:cxn ang="0">
                  <a:pos x="128" y="2"/>
                </a:cxn>
                <a:cxn ang="0">
                  <a:pos x="106" y="0"/>
                </a:cxn>
                <a:cxn ang="0">
                  <a:pos x="84" y="2"/>
                </a:cxn>
                <a:cxn ang="0">
                  <a:pos x="65" y="8"/>
                </a:cxn>
                <a:cxn ang="0">
                  <a:pos x="46" y="19"/>
                </a:cxn>
                <a:cxn ang="0">
                  <a:pos x="31" y="31"/>
                </a:cxn>
                <a:cxn ang="0">
                  <a:pos x="18" y="46"/>
                </a:cxn>
                <a:cxn ang="0">
                  <a:pos x="8" y="65"/>
                </a:cxn>
                <a:cxn ang="0">
                  <a:pos x="2" y="84"/>
                </a:cxn>
                <a:cxn ang="0">
                  <a:pos x="0" y="106"/>
                </a:cxn>
                <a:cxn ang="0">
                  <a:pos x="2" y="128"/>
                </a:cxn>
                <a:cxn ang="0">
                  <a:pos x="8" y="148"/>
                </a:cxn>
                <a:cxn ang="0">
                  <a:pos x="18" y="166"/>
                </a:cxn>
                <a:cxn ang="0">
                  <a:pos x="31" y="181"/>
                </a:cxn>
                <a:cxn ang="0">
                  <a:pos x="46" y="194"/>
                </a:cxn>
                <a:cxn ang="0">
                  <a:pos x="65" y="204"/>
                </a:cxn>
                <a:cxn ang="0">
                  <a:pos x="84" y="210"/>
                </a:cxn>
                <a:cxn ang="0">
                  <a:pos x="106" y="212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lnTo>
                    <a:pt x="128" y="210"/>
                  </a:lnTo>
                  <a:lnTo>
                    <a:pt x="147" y="204"/>
                  </a:lnTo>
                  <a:lnTo>
                    <a:pt x="166" y="194"/>
                  </a:lnTo>
                  <a:lnTo>
                    <a:pt x="181" y="181"/>
                  </a:lnTo>
                  <a:lnTo>
                    <a:pt x="194" y="166"/>
                  </a:lnTo>
                  <a:lnTo>
                    <a:pt x="204" y="148"/>
                  </a:lnTo>
                  <a:lnTo>
                    <a:pt x="210" y="128"/>
                  </a:lnTo>
                  <a:lnTo>
                    <a:pt x="212" y="106"/>
                  </a:lnTo>
                  <a:lnTo>
                    <a:pt x="210" y="84"/>
                  </a:lnTo>
                  <a:lnTo>
                    <a:pt x="204" y="65"/>
                  </a:lnTo>
                  <a:lnTo>
                    <a:pt x="194" y="46"/>
                  </a:lnTo>
                  <a:lnTo>
                    <a:pt x="181" y="31"/>
                  </a:lnTo>
                  <a:lnTo>
                    <a:pt x="166" y="19"/>
                  </a:lnTo>
                  <a:lnTo>
                    <a:pt x="147" y="8"/>
                  </a:lnTo>
                  <a:lnTo>
                    <a:pt x="128" y="2"/>
                  </a:lnTo>
                  <a:lnTo>
                    <a:pt x="106" y="0"/>
                  </a:lnTo>
                  <a:lnTo>
                    <a:pt x="84" y="2"/>
                  </a:lnTo>
                  <a:lnTo>
                    <a:pt x="65" y="8"/>
                  </a:lnTo>
                  <a:lnTo>
                    <a:pt x="46" y="19"/>
                  </a:lnTo>
                  <a:lnTo>
                    <a:pt x="31" y="31"/>
                  </a:lnTo>
                  <a:lnTo>
                    <a:pt x="18" y="46"/>
                  </a:lnTo>
                  <a:lnTo>
                    <a:pt x="8" y="65"/>
                  </a:lnTo>
                  <a:lnTo>
                    <a:pt x="2" y="84"/>
                  </a:lnTo>
                  <a:lnTo>
                    <a:pt x="0" y="106"/>
                  </a:lnTo>
                  <a:lnTo>
                    <a:pt x="2" y="128"/>
                  </a:lnTo>
                  <a:lnTo>
                    <a:pt x="8" y="148"/>
                  </a:lnTo>
                  <a:lnTo>
                    <a:pt x="18" y="166"/>
                  </a:lnTo>
                  <a:lnTo>
                    <a:pt x="31" y="181"/>
                  </a:lnTo>
                  <a:lnTo>
                    <a:pt x="46" y="194"/>
                  </a:lnTo>
                  <a:lnTo>
                    <a:pt x="65" y="204"/>
                  </a:lnTo>
                  <a:lnTo>
                    <a:pt x="84" y="210"/>
                  </a:lnTo>
                  <a:lnTo>
                    <a:pt x="106" y="2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1515" y="1336"/>
              <a:ext cx="106" cy="105"/>
            </a:xfrm>
            <a:custGeom>
              <a:avLst/>
              <a:gdLst/>
              <a:ahLst/>
              <a:cxnLst>
                <a:cxn ang="0">
                  <a:pos x="105" y="211"/>
                </a:cxn>
                <a:cxn ang="0">
                  <a:pos x="127" y="208"/>
                </a:cxn>
                <a:cxn ang="0">
                  <a:pos x="146" y="202"/>
                </a:cxn>
                <a:cxn ang="0">
                  <a:pos x="165" y="192"/>
                </a:cxn>
                <a:cxn ang="0">
                  <a:pos x="180" y="179"/>
                </a:cxn>
                <a:cxn ang="0">
                  <a:pos x="192" y="164"/>
                </a:cxn>
                <a:cxn ang="0">
                  <a:pos x="203" y="146"/>
                </a:cxn>
                <a:cxn ang="0">
                  <a:pos x="209" y="126"/>
                </a:cxn>
                <a:cxn ang="0">
                  <a:pos x="211" y="105"/>
                </a:cxn>
                <a:cxn ang="0">
                  <a:pos x="209" y="84"/>
                </a:cxn>
                <a:cxn ang="0">
                  <a:pos x="203" y="64"/>
                </a:cxn>
                <a:cxn ang="0">
                  <a:pos x="192" y="46"/>
                </a:cxn>
                <a:cxn ang="0">
                  <a:pos x="180" y="31"/>
                </a:cxn>
                <a:cxn ang="0">
                  <a:pos x="165" y="18"/>
                </a:cxn>
                <a:cxn ang="0">
                  <a:pos x="146" y="8"/>
                </a:cxn>
                <a:cxn ang="0">
                  <a:pos x="127" y="2"/>
                </a:cxn>
                <a:cxn ang="0">
                  <a:pos x="105" y="0"/>
                </a:cxn>
                <a:cxn ang="0">
                  <a:pos x="84" y="2"/>
                </a:cxn>
                <a:cxn ang="0">
                  <a:pos x="64" y="8"/>
                </a:cxn>
                <a:cxn ang="0">
                  <a:pos x="46" y="18"/>
                </a:cxn>
                <a:cxn ang="0">
                  <a:pos x="31" y="31"/>
                </a:cxn>
                <a:cxn ang="0">
                  <a:pos x="18" y="46"/>
                </a:cxn>
                <a:cxn ang="0">
                  <a:pos x="8" y="64"/>
                </a:cxn>
                <a:cxn ang="0">
                  <a:pos x="2" y="84"/>
                </a:cxn>
                <a:cxn ang="0">
                  <a:pos x="0" y="105"/>
                </a:cxn>
                <a:cxn ang="0">
                  <a:pos x="2" y="126"/>
                </a:cxn>
                <a:cxn ang="0">
                  <a:pos x="8" y="146"/>
                </a:cxn>
                <a:cxn ang="0">
                  <a:pos x="18" y="164"/>
                </a:cxn>
                <a:cxn ang="0">
                  <a:pos x="31" y="179"/>
                </a:cxn>
                <a:cxn ang="0">
                  <a:pos x="46" y="192"/>
                </a:cxn>
                <a:cxn ang="0">
                  <a:pos x="64" y="202"/>
                </a:cxn>
                <a:cxn ang="0">
                  <a:pos x="84" y="208"/>
                </a:cxn>
                <a:cxn ang="0">
                  <a:pos x="105" y="211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lnTo>
                    <a:pt x="127" y="208"/>
                  </a:lnTo>
                  <a:lnTo>
                    <a:pt x="146" y="202"/>
                  </a:lnTo>
                  <a:lnTo>
                    <a:pt x="165" y="192"/>
                  </a:lnTo>
                  <a:lnTo>
                    <a:pt x="180" y="179"/>
                  </a:lnTo>
                  <a:lnTo>
                    <a:pt x="192" y="164"/>
                  </a:lnTo>
                  <a:lnTo>
                    <a:pt x="203" y="146"/>
                  </a:lnTo>
                  <a:lnTo>
                    <a:pt x="209" y="126"/>
                  </a:lnTo>
                  <a:lnTo>
                    <a:pt x="211" y="105"/>
                  </a:lnTo>
                  <a:lnTo>
                    <a:pt x="209" y="84"/>
                  </a:lnTo>
                  <a:lnTo>
                    <a:pt x="203" y="64"/>
                  </a:lnTo>
                  <a:lnTo>
                    <a:pt x="192" y="46"/>
                  </a:lnTo>
                  <a:lnTo>
                    <a:pt x="180" y="31"/>
                  </a:lnTo>
                  <a:lnTo>
                    <a:pt x="165" y="18"/>
                  </a:lnTo>
                  <a:lnTo>
                    <a:pt x="146" y="8"/>
                  </a:lnTo>
                  <a:lnTo>
                    <a:pt x="127" y="2"/>
                  </a:lnTo>
                  <a:lnTo>
                    <a:pt x="105" y="0"/>
                  </a:lnTo>
                  <a:lnTo>
                    <a:pt x="84" y="2"/>
                  </a:lnTo>
                  <a:lnTo>
                    <a:pt x="64" y="8"/>
                  </a:lnTo>
                  <a:lnTo>
                    <a:pt x="46" y="18"/>
                  </a:lnTo>
                  <a:lnTo>
                    <a:pt x="31" y="31"/>
                  </a:lnTo>
                  <a:lnTo>
                    <a:pt x="18" y="46"/>
                  </a:lnTo>
                  <a:lnTo>
                    <a:pt x="8" y="64"/>
                  </a:lnTo>
                  <a:lnTo>
                    <a:pt x="2" y="84"/>
                  </a:lnTo>
                  <a:lnTo>
                    <a:pt x="0" y="105"/>
                  </a:lnTo>
                  <a:lnTo>
                    <a:pt x="2" y="126"/>
                  </a:lnTo>
                  <a:lnTo>
                    <a:pt x="8" y="146"/>
                  </a:lnTo>
                  <a:lnTo>
                    <a:pt x="18" y="164"/>
                  </a:lnTo>
                  <a:lnTo>
                    <a:pt x="31" y="179"/>
                  </a:lnTo>
                  <a:lnTo>
                    <a:pt x="46" y="192"/>
                  </a:lnTo>
                  <a:lnTo>
                    <a:pt x="64" y="202"/>
                  </a:lnTo>
                  <a:lnTo>
                    <a:pt x="84" y="208"/>
                  </a:lnTo>
                  <a:lnTo>
                    <a:pt x="105" y="2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4" name="Freeform 26"/>
            <p:cNvSpPr>
              <a:spLocks/>
            </p:cNvSpPr>
            <p:nvPr/>
          </p:nvSpPr>
          <p:spPr bwMode="auto">
            <a:xfrm>
              <a:off x="1617" y="1336"/>
              <a:ext cx="96" cy="42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26" y="21"/>
                </a:cxn>
                <a:cxn ang="0">
                  <a:pos x="15" y="25"/>
                </a:cxn>
                <a:cxn ang="0">
                  <a:pos x="6" y="33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1" y="63"/>
                </a:cxn>
                <a:cxn ang="0">
                  <a:pos x="4" y="69"/>
                </a:cxn>
                <a:cxn ang="0">
                  <a:pos x="8" y="74"/>
                </a:cxn>
                <a:cxn ang="0">
                  <a:pos x="12" y="78"/>
                </a:cxn>
                <a:cxn ang="0">
                  <a:pos x="17" y="82"/>
                </a:cxn>
                <a:cxn ang="0">
                  <a:pos x="23" y="83"/>
                </a:cxn>
                <a:cxn ang="0">
                  <a:pos x="29" y="84"/>
                </a:cxn>
                <a:cxn ang="0">
                  <a:pos x="35" y="84"/>
                </a:cxn>
                <a:cxn ang="0">
                  <a:pos x="166" y="63"/>
                </a:cxn>
                <a:cxn ang="0">
                  <a:pos x="177" y="59"/>
                </a:cxn>
                <a:cxn ang="0">
                  <a:pos x="186" y="49"/>
                </a:cxn>
                <a:cxn ang="0">
                  <a:pos x="192" y="39"/>
                </a:cxn>
                <a:cxn ang="0">
                  <a:pos x="192" y="26"/>
                </a:cxn>
                <a:cxn ang="0">
                  <a:pos x="191" y="21"/>
                </a:cxn>
                <a:cxn ang="0">
                  <a:pos x="188" y="15"/>
                </a:cxn>
                <a:cxn ang="0">
                  <a:pos x="184" y="9"/>
                </a:cxn>
                <a:cxn ang="0">
                  <a:pos x="180" y="6"/>
                </a:cxn>
                <a:cxn ang="0">
                  <a:pos x="175" y="2"/>
                </a:cxn>
                <a:cxn ang="0">
                  <a:pos x="169" y="0"/>
                </a:cxn>
                <a:cxn ang="0">
                  <a:pos x="163" y="0"/>
                </a:cxn>
                <a:cxn ang="0">
                  <a:pos x="156" y="0"/>
                </a:cxn>
              </a:cxnLst>
              <a:rect l="0" t="0" r="r" b="b"/>
              <a:pathLst>
                <a:path w="192" h="84">
                  <a:moveTo>
                    <a:pt x="156" y="0"/>
                  </a:moveTo>
                  <a:lnTo>
                    <a:pt x="26" y="21"/>
                  </a:lnTo>
                  <a:lnTo>
                    <a:pt x="15" y="25"/>
                  </a:lnTo>
                  <a:lnTo>
                    <a:pt x="6" y="33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1" y="63"/>
                  </a:lnTo>
                  <a:lnTo>
                    <a:pt x="4" y="69"/>
                  </a:lnTo>
                  <a:lnTo>
                    <a:pt x="8" y="74"/>
                  </a:lnTo>
                  <a:lnTo>
                    <a:pt x="12" y="78"/>
                  </a:lnTo>
                  <a:lnTo>
                    <a:pt x="17" y="82"/>
                  </a:lnTo>
                  <a:lnTo>
                    <a:pt x="23" y="83"/>
                  </a:lnTo>
                  <a:lnTo>
                    <a:pt x="29" y="84"/>
                  </a:lnTo>
                  <a:lnTo>
                    <a:pt x="35" y="84"/>
                  </a:lnTo>
                  <a:lnTo>
                    <a:pt x="166" y="63"/>
                  </a:lnTo>
                  <a:lnTo>
                    <a:pt x="177" y="59"/>
                  </a:lnTo>
                  <a:lnTo>
                    <a:pt x="186" y="49"/>
                  </a:lnTo>
                  <a:lnTo>
                    <a:pt x="192" y="39"/>
                  </a:lnTo>
                  <a:lnTo>
                    <a:pt x="192" y="26"/>
                  </a:lnTo>
                  <a:lnTo>
                    <a:pt x="191" y="21"/>
                  </a:lnTo>
                  <a:lnTo>
                    <a:pt x="188" y="15"/>
                  </a:lnTo>
                  <a:lnTo>
                    <a:pt x="184" y="9"/>
                  </a:lnTo>
                  <a:lnTo>
                    <a:pt x="180" y="6"/>
                  </a:lnTo>
                  <a:lnTo>
                    <a:pt x="175" y="2"/>
                  </a:lnTo>
                  <a:lnTo>
                    <a:pt x="169" y="0"/>
                  </a:lnTo>
                  <a:lnTo>
                    <a:pt x="163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5" name="Freeform 27"/>
            <p:cNvSpPr>
              <a:spLocks/>
            </p:cNvSpPr>
            <p:nvPr/>
          </p:nvSpPr>
          <p:spPr bwMode="auto">
            <a:xfrm>
              <a:off x="1810" y="1331"/>
              <a:ext cx="259" cy="85"/>
            </a:xfrm>
            <a:custGeom>
              <a:avLst/>
              <a:gdLst/>
              <a:ahLst/>
              <a:cxnLst>
                <a:cxn ang="0">
                  <a:pos x="518" y="135"/>
                </a:cxn>
                <a:cxn ang="0">
                  <a:pos x="501" y="12"/>
                </a:cxn>
                <a:cxn ang="0">
                  <a:pos x="32" y="0"/>
                </a:cxn>
                <a:cxn ang="0">
                  <a:pos x="19" y="3"/>
                </a:cxn>
                <a:cxn ang="0">
                  <a:pos x="9" y="10"/>
                </a:cxn>
                <a:cxn ang="0">
                  <a:pos x="2" y="19"/>
                </a:cxn>
                <a:cxn ang="0">
                  <a:pos x="0" y="31"/>
                </a:cxn>
                <a:cxn ang="0">
                  <a:pos x="2" y="44"/>
                </a:cxn>
                <a:cxn ang="0">
                  <a:pos x="8" y="55"/>
                </a:cxn>
                <a:cxn ang="0">
                  <a:pos x="18" y="61"/>
                </a:cxn>
                <a:cxn ang="0">
                  <a:pos x="31" y="64"/>
                </a:cxn>
                <a:cxn ang="0">
                  <a:pos x="446" y="74"/>
                </a:cxn>
                <a:cxn ang="0">
                  <a:pos x="455" y="143"/>
                </a:cxn>
                <a:cxn ang="0">
                  <a:pos x="457" y="150"/>
                </a:cxn>
                <a:cxn ang="0">
                  <a:pos x="460" y="156"/>
                </a:cxn>
                <a:cxn ang="0">
                  <a:pos x="463" y="160"/>
                </a:cxn>
                <a:cxn ang="0">
                  <a:pos x="469" y="165"/>
                </a:cxn>
                <a:cxn ang="0">
                  <a:pos x="473" y="169"/>
                </a:cxn>
                <a:cxn ang="0">
                  <a:pos x="479" y="170"/>
                </a:cxn>
                <a:cxn ang="0">
                  <a:pos x="485" y="171"/>
                </a:cxn>
                <a:cxn ang="0">
                  <a:pos x="492" y="171"/>
                </a:cxn>
                <a:cxn ang="0">
                  <a:pos x="503" y="166"/>
                </a:cxn>
                <a:cxn ang="0">
                  <a:pos x="513" y="158"/>
                </a:cxn>
                <a:cxn ang="0">
                  <a:pos x="518" y="148"/>
                </a:cxn>
                <a:cxn ang="0">
                  <a:pos x="518" y="135"/>
                </a:cxn>
              </a:cxnLst>
              <a:rect l="0" t="0" r="r" b="b"/>
              <a:pathLst>
                <a:path w="518" h="171">
                  <a:moveTo>
                    <a:pt x="518" y="135"/>
                  </a:moveTo>
                  <a:lnTo>
                    <a:pt x="501" y="12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9" y="10"/>
                  </a:lnTo>
                  <a:lnTo>
                    <a:pt x="2" y="19"/>
                  </a:lnTo>
                  <a:lnTo>
                    <a:pt x="0" y="31"/>
                  </a:lnTo>
                  <a:lnTo>
                    <a:pt x="2" y="44"/>
                  </a:lnTo>
                  <a:lnTo>
                    <a:pt x="8" y="55"/>
                  </a:lnTo>
                  <a:lnTo>
                    <a:pt x="18" y="61"/>
                  </a:lnTo>
                  <a:lnTo>
                    <a:pt x="31" y="64"/>
                  </a:lnTo>
                  <a:lnTo>
                    <a:pt x="446" y="74"/>
                  </a:lnTo>
                  <a:lnTo>
                    <a:pt x="455" y="143"/>
                  </a:lnTo>
                  <a:lnTo>
                    <a:pt x="457" y="150"/>
                  </a:lnTo>
                  <a:lnTo>
                    <a:pt x="460" y="156"/>
                  </a:lnTo>
                  <a:lnTo>
                    <a:pt x="463" y="160"/>
                  </a:lnTo>
                  <a:lnTo>
                    <a:pt x="469" y="165"/>
                  </a:lnTo>
                  <a:lnTo>
                    <a:pt x="473" y="169"/>
                  </a:lnTo>
                  <a:lnTo>
                    <a:pt x="479" y="170"/>
                  </a:lnTo>
                  <a:lnTo>
                    <a:pt x="485" y="171"/>
                  </a:lnTo>
                  <a:lnTo>
                    <a:pt x="492" y="171"/>
                  </a:lnTo>
                  <a:lnTo>
                    <a:pt x="503" y="166"/>
                  </a:lnTo>
                  <a:lnTo>
                    <a:pt x="513" y="158"/>
                  </a:lnTo>
                  <a:lnTo>
                    <a:pt x="518" y="148"/>
                  </a:lnTo>
                  <a:lnTo>
                    <a:pt x="518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6" name="Rectangle 28"/>
            <p:cNvSpPr>
              <a:spLocks noChangeArrowheads="1"/>
            </p:cNvSpPr>
            <p:nvPr/>
          </p:nvSpPr>
          <p:spPr bwMode="auto">
            <a:xfrm>
              <a:off x="1826" y="1331"/>
              <a:ext cx="1" cy="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7" name="Freeform 29"/>
            <p:cNvSpPr>
              <a:spLocks/>
            </p:cNvSpPr>
            <p:nvPr/>
          </p:nvSpPr>
          <p:spPr bwMode="auto">
            <a:xfrm>
              <a:off x="1491" y="1314"/>
              <a:ext cx="153" cy="143"/>
            </a:xfrm>
            <a:custGeom>
              <a:avLst/>
              <a:gdLst/>
              <a:ahLst/>
              <a:cxnLst>
                <a:cxn ang="0">
                  <a:pos x="252" y="35"/>
                </a:cxn>
                <a:cxn ang="0">
                  <a:pos x="227" y="18"/>
                </a:cxn>
                <a:cxn ang="0">
                  <a:pos x="198" y="7"/>
                </a:cxn>
                <a:cxn ang="0">
                  <a:pos x="168" y="1"/>
                </a:cxn>
                <a:cxn ang="0">
                  <a:pos x="122" y="2"/>
                </a:cxn>
                <a:cxn ang="0">
                  <a:pos x="69" y="23"/>
                </a:cxn>
                <a:cxn ang="0">
                  <a:pos x="27" y="60"/>
                </a:cxn>
                <a:cxn ang="0">
                  <a:pos x="4" y="109"/>
                </a:cxn>
                <a:cxn ang="0">
                  <a:pos x="63" y="146"/>
                </a:cxn>
                <a:cxn ang="0">
                  <a:pos x="63" y="144"/>
                </a:cxn>
                <a:cxn ang="0">
                  <a:pos x="63" y="143"/>
                </a:cxn>
                <a:cxn ang="0">
                  <a:pos x="69" y="114"/>
                </a:cxn>
                <a:cxn ang="0">
                  <a:pos x="85" y="90"/>
                </a:cxn>
                <a:cxn ang="0">
                  <a:pos x="99" y="78"/>
                </a:cxn>
                <a:cxn ang="0">
                  <a:pos x="115" y="70"/>
                </a:cxn>
                <a:cxn ang="0">
                  <a:pos x="133" y="66"/>
                </a:cxn>
                <a:cxn ang="0">
                  <a:pos x="152" y="63"/>
                </a:cxn>
                <a:cxn ang="0">
                  <a:pos x="170" y="66"/>
                </a:cxn>
                <a:cxn ang="0">
                  <a:pos x="189" y="70"/>
                </a:cxn>
                <a:cxn ang="0">
                  <a:pos x="205" y="78"/>
                </a:cxn>
                <a:cxn ang="0">
                  <a:pos x="218" y="90"/>
                </a:cxn>
                <a:cxn ang="0">
                  <a:pos x="235" y="114"/>
                </a:cxn>
                <a:cxn ang="0">
                  <a:pos x="240" y="143"/>
                </a:cxn>
                <a:cxn ang="0">
                  <a:pos x="233" y="174"/>
                </a:cxn>
                <a:cxn ang="0">
                  <a:pos x="215" y="199"/>
                </a:cxn>
                <a:cxn ang="0">
                  <a:pos x="186" y="217"/>
                </a:cxn>
                <a:cxn ang="0">
                  <a:pos x="152" y="222"/>
                </a:cxn>
                <a:cxn ang="0">
                  <a:pos x="133" y="221"/>
                </a:cxn>
                <a:cxn ang="0">
                  <a:pos x="115" y="215"/>
                </a:cxn>
                <a:cxn ang="0">
                  <a:pos x="99" y="207"/>
                </a:cxn>
                <a:cxn ang="0">
                  <a:pos x="85" y="196"/>
                </a:cxn>
                <a:cxn ang="0">
                  <a:pos x="74" y="182"/>
                </a:cxn>
                <a:cxn ang="0">
                  <a:pos x="68" y="167"/>
                </a:cxn>
                <a:cxn ang="0">
                  <a:pos x="5" y="184"/>
                </a:cxn>
                <a:cxn ang="0">
                  <a:pos x="12" y="202"/>
                </a:cxn>
                <a:cxn ang="0">
                  <a:pos x="21" y="218"/>
                </a:cxn>
                <a:cxn ang="0">
                  <a:pos x="33" y="234"/>
                </a:cxn>
                <a:cxn ang="0">
                  <a:pos x="51" y="251"/>
                </a:cxn>
                <a:cxn ang="0">
                  <a:pos x="77" y="268"/>
                </a:cxn>
                <a:cxn ang="0">
                  <a:pos x="106" y="280"/>
                </a:cxn>
                <a:cxn ang="0">
                  <a:pos x="137" y="286"/>
                </a:cxn>
                <a:cxn ang="0">
                  <a:pos x="168" y="286"/>
                </a:cxn>
                <a:cxn ang="0">
                  <a:pos x="198" y="280"/>
                </a:cxn>
                <a:cxn ang="0">
                  <a:pos x="227" y="268"/>
                </a:cxn>
                <a:cxn ang="0">
                  <a:pos x="252" y="251"/>
                </a:cxn>
                <a:cxn ang="0">
                  <a:pos x="273" y="230"/>
                </a:cxn>
                <a:cxn ang="0">
                  <a:pos x="288" y="207"/>
                </a:cxn>
                <a:cxn ang="0">
                  <a:pos x="299" y="183"/>
                </a:cxn>
                <a:cxn ang="0">
                  <a:pos x="304" y="157"/>
                </a:cxn>
                <a:cxn ang="0">
                  <a:pos x="304" y="129"/>
                </a:cxn>
                <a:cxn ang="0">
                  <a:pos x="299" y="104"/>
                </a:cxn>
                <a:cxn ang="0">
                  <a:pos x="288" y="78"/>
                </a:cxn>
                <a:cxn ang="0">
                  <a:pos x="273" y="55"/>
                </a:cxn>
              </a:cxnLst>
              <a:rect l="0" t="0" r="r" b="b"/>
              <a:pathLst>
                <a:path w="305" h="287">
                  <a:moveTo>
                    <a:pt x="263" y="45"/>
                  </a:moveTo>
                  <a:lnTo>
                    <a:pt x="252" y="35"/>
                  </a:lnTo>
                  <a:lnTo>
                    <a:pt x="240" y="25"/>
                  </a:lnTo>
                  <a:lnTo>
                    <a:pt x="227" y="18"/>
                  </a:lnTo>
                  <a:lnTo>
                    <a:pt x="213" y="11"/>
                  </a:lnTo>
                  <a:lnTo>
                    <a:pt x="198" y="7"/>
                  </a:lnTo>
                  <a:lnTo>
                    <a:pt x="183" y="3"/>
                  </a:lnTo>
                  <a:lnTo>
                    <a:pt x="168" y="1"/>
                  </a:lnTo>
                  <a:lnTo>
                    <a:pt x="152" y="0"/>
                  </a:lnTo>
                  <a:lnTo>
                    <a:pt x="122" y="2"/>
                  </a:lnTo>
                  <a:lnTo>
                    <a:pt x="94" y="10"/>
                  </a:lnTo>
                  <a:lnTo>
                    <a:pt x="69" y="23"/>
                  </a:lnTo>
                  <a:lnTo>
                    <a:pt x="47" y="40"/>
                  </a:lnTo>
                  <a:lnTo>
                    <a:pt x="27" y="60"/>
                  </a:lnTo>
                  <a:lnTo>
                    <a:pt x="13" y="84"/>
                  </a:lnTo>
                  <a:lnTo>
                    <a:pt x="4" y="109"/>
                  </a:lnTo>
                  <a:lnTo>
                    <a:pt x="0" y="137"/>
                  </a:lnTo>
                  <a:lnTo>
                    <a:pt x="63" y="146"/>
                  </a:lnTo>
                  <a:lnTo>
                    <a:pt x="63" y="145"/>
                  </a:lnTo>
                  <a:lnTo>
                    <a:pt x="63" y="144"/>
                  </a:lnTo>
                  <a:lnTo>
                    <a:pt x="63" y="144"/>
                  </a:lnTo>
                  <a:lnTo>
                    <a:pt x="63" y="143"/>
                  </a:lnTo>
                  <a:lnTo>
                    <a:pt x="64" y="128"/>
                  </a:lnTo>
                  <a:lnTo>
                    <a:pt x="69" y="114"/>
                  </a:lnTo>
                  <a:lnTo>
                    <a:pt x="76" y="101"/>
                  </a:lnTo>
                  <a:lnTo>
                    <a:pt x="85" y="90"/>
                  </a:lnTo>
                  <a:lnTo>
                    <a:pt x="92" y="84"/>
                  </a:lnTo>
                  <a:lnTo>
                    <a:pt x="99" y="78"/>
                  </a:lnTo>
                  <a:lnTo>
                    <a:pt x="107" y="75"/>
                  </a:lnTo>
                  <a:lnTo>
                    <a:pt x="115" y="70"/>
                  </a:lnTo>
                  <a:lnTo>
                    <a:pt x="124" y="68"/>
                  </a:lnTo>
                  <a:lnTo>
                    <a:pt x="133" y="66"/>
                  </a:lnTo>
                  <a:lnTo>
                    <a:pt x="142" y="63"/>
                  </a:lnTo>
                  <a:lnTo>
                    <a:pt x="152" y="63"/>
                  </a:lnTo>
                  <a:lnTo>
                    <a:pt x="161" y="63"/>
                  </a:lnTo>
                  <a:lnTo>
                    <a:pt x="170" y="66"/>
                  </a:lnTo>
                  <a:lnTo>
                    <a:pt x="179" y="68"/>
                  </a:lnTo>
                  <a:lnTo>
                    <a:pt x="189" y="70"/>
                  </a:lnTo>
                  <a:lnTo>
                    <a:pt x="197" y="75"/>
                  </a:lnTo>
                  <a:lnTo>
                    <a:pt x="205" y="78"/>
                  </a:lnTo>
                  <a:lnTo>
                    <a:pt x="212" y="84"/>
                  </a:lnTo>
                  <a:lnTo>
                    <a:pt x="218" y="90"/>
                  </a:lnTo>
                  <a:lnTo>
                    <a:pt x="228" y="101"/>
                  </a:lnTo>
                  <a:lnTo>
                    <a:pt x="235" y="114"/>
                  </a:lnTo>
                  <a:lnTo>
                    <a:pt x="239" y="128"/>
                  </a:lnTo>
                  <a:lnTo>
                    <a:pt x="240" y="143"/>
                  </a:lnTo>
                  <a:lnTo>
                    <a:pt x="238" y="159"/>
                  </a:lnTo>
                  <a:lnTo>
                    <a:pt x="233" y="174"/>
                  </a:lnTo>
                  <a:lnTo>
                    <a:pt x="225" y="188"/>
                  </a:lnTo>
                  <a:lnTo>
                    <a:pt x="215" y="199"/>
                  </a:lnTo>
                  <a:lnTo>
                    <a:pt x="201" y="208"/>
                  </a:lnTo>
                  <a:lnTo>
                    <a:pt x="186" y="217"/>
                  </a:lnTo>
                  <a:lnTo>
                    <a:pt x="170" y="221"/>
                  </a:lnTo>
                  <a:lnTo>
                    <a:pt x="152" y="222"/>
                  </a:lnTo>
                  <a:lnTo>
                    <a:pt x="142" y="222"/>
                  </a:lnTo>
                  <a:lnTo>
                    <a:pt x="133" y="221"/>
                  </a:lnTo>
                  <a:lnTo>
                    <a:pt x="124" y="219"/>
                  </a:lnTo>
                  <a:lnTo>
                    <a:pt x="115" y="215"/>
                  </a:lnTo>
                  <a:lnTo>
                    <a:pt x="107" y="212"/>
                  </a:lnTo>
                  <a:lnTo>
                    <a:pt x="99" y="207"/>
                  </a:lnTo>
                  <a:lnTo>
                    <a:pt x="92" y="202"/>
                  </a:lnTo>
                  <a:lnTo>
                    <a:pt x="85" y="196"/>
                  </a:lnTo>
                  <a:lnTo>
                    <a:pt x="79" y="189"/>
                  </a:lnTo>
                  <a:lnTo>
                    <a:pt x="74" y="182"/>
                  </a:lnTo>
                  <a:lnTo>
                    <a:pt x="71" y="175"/>
                  </a:lnTo>
                  <a:lnTo>
                    <a:pt x="68" y="167"/>
                  </a:lnTo>
                  <a:lnTo>
                    <a:pt x="3" y="175"/>
                  </a:lnTo>
                  <a:lnTo>
                    <a:pt x="5" y="184"/>
                  </a:lnTo>
                  <a:lnTo>
                    <a:pt x="9" y="193"/>
                  </a:lnTo>
                  <a:lnTo>
                    <a:pt x="12" y="202"/>
                  </a:lnTo>
                  <a:lnTo>
                    <a:pt x="17" y="210"/>
                  </a:lnTo>
                  <a:lnTo>
                    <a:pt x="21" y="218"/>
                  </a:lnTo>
                  <a:lnTo>
                    <a:pt x="27" y="226"/>
                  </a:lnTo>
                  <a:lnTo>
                    <a:pt x="33" y="234"/>
                  </a:lnTo>
                  <a:lnTo>
                    <a:pt x="40" y="241"/>
                  </a:lnTo>
                  <a:lnTo>
                    <a:pt x="51" y="251"/>
                  </a:lnTo>
                  <a:lnTo>
                    <a:pt x="64" y="260"/>
                  </a:lnTo>
                  <a:lnTo>
                    <a:pt x="77" y="268"/>
                  </a:lnTo>
                  <a:lnTo>
                    <a:pt x="91" y="274"/>
                  </a:lnTo>
                  <a:lnTo>
                    <a:pt x="106" y="280"/>
                  </a:lnTo>
                  <a:lnTo>
                    <a:pt x="121" y="283"/>
                  </a:lnTo>
                  <a:lnTo>
                    <a:pt x="137" y="286"/>
                  </a:lnTo>
                  <a:lnTo>
                    <a:pt x="152" y="287"/>
                  </a:lnTo>
                  <a:lnTo>
                    <a:pt x="168" y="286"/>
                  </a:lnTo>
                  <a:lnTo>
                    <a:pt x="183" y="283"/>
                  </a:lnTo>
                  <a:lnTo>
                    <a:pt x="198" y="280"/>
                  </a:lnTo>
                  <a:lnTo>
                    <a:pt x="213" y="274"/>
                  </a:lnTo>
                  <a:lnTo>
                    <a:pt x="227" y="268"/>
                  </a:lnTo>
                  <a:lnTo>
                    <a:pt x="240" y="260"/>
                  </a:lnTo>
                  <a:lnTo>
                    <a:pt x="252" y="251"/>
                  </a:lnTo>
                  <a:lnTo>
                    <a:pt x="263" y="241"/>
                  </a:lnTo>
                  <a:lnTo>
                    <a:pt x="273" y="230"/>
                  </a:lnTo>
                  <a:lnTo>
                    <a:pt x="281" y="220"/>
                  </a:lnTo>
                  <a:lnTo>
                    <a:pt x="288" y="207"/>
                  </a:lnTo>
                  <a:lnTo>
                    <a:pt x="295" y="196"/>
                  </a:lnTo>
                  <a:lnTo>
                    <a:pt x="299" y="183"/>
                  </a:lnTo>
                  <a:lnTo>
                    <a:pt x="303" y="170"/>
                  </a:lnTo>
                  <a:lnTo>
                    <a:pt x="304" y="157"/>
                  </a:lnTo>
                  <a:lnTo>
                    <a:pt x="305" y="143"/>
                  </a:lnTo>
                  <a:lnTo>
                    <a:pt x="304" y="129"/>
                  </a:lnTo>
                  <a:lnTo>
                    <a:pt x="303" y="116"/>
                  </a:lnTo>
                  <a:lnTo>
                    <a:pt x="299" y="104"/>
                  </a:lnTo>
                  <a:lnTo>
                    <a:pt x="295" y="90"/>
                  </a:lnTo>
                  <a:lnTo>
                    <a:pt x="288" y="78"/>
                  </a:lnTo>
                  <a:lnTo>
                    <a:pt x="281" y="67"/>
                  </a:lnTo>
                  <a:lnTo>
                    <a:pt x="273" y="55"/>
                  </a:lnTo>
                  <a:lnTo>
                    <a:pt x="263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8" name="Freeform 30"/>
            <p:cNvSpPr>
              <a:spLocks/>
            </p:cNvSpPr>
            <p:nvPr/>
          </p:nvSpPr>
          <p:spPr bwMode="auto">
            <a:xfrm>
              <a:off x="1491" y="1383"/>
              <a:ext cx="34" cy="19"/>
            </a:xfrm>
            <a:custGeom>
              <a:avLst/>
              <a:gdLst/>
              <a:ahLst/>
              <a:cxnLst>
                <a:cxn ang="0">
                  <a:pos x="63" y="9"/>
                </a:cxn>
                <a:cxn ang="0">
                  <a:pos x="0" y="0"/>
                </a:cxn>
                <a:cxn ang="0">
                  <a:pos x="0" y="9"/>
                </a:cxn>
                <a:cxn ang="0">
                  <a:pos x="0" y="18"/>
                </a:cxn>
                <a:cxn ang="0">
                  <a:pos x="1" y="29"/>
                </a:cxn>
                <a:cxn ang="0">
                  <a:pos x="3" y="38"/>
                </a:cxn>
                <a:cxn ang="0">
                  <a:pos x="68" y="30"/>
                </a:cxn>
                <a:cxn ang="0">
                  <a:pos x="66" y="25"/>
                </a:cxn>
                <a:cxn ang="0">
                  <a:pos x="65" y="21"/>
                </a:cxn>
                <a:cxn ang="0">
                  <a:pos x="64" y="15"/>
                </a:cxn>
                <a:cxn ang="0">
                  <a:pos x="63" y="9"/>
                </a:cxn>
              </a:cxnLst>
              <a:rect l="0" t="0" r="r" b="b"/>
              <a:pathLst>
                <a:path w="68" h="38">
                  <a:moveTo>
                    <a:pt x="63" y="9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18"/>
                  </a:lnTo>
                  <a:lnTo>
                    <a:pt x="1" y="29"/>
                  </a:lnTo>
                  <a:lnTo>
                    <a:pt x="3" y="38"/>
                  </a:lnTo>
                  <a:lnTo>
                    <a:pt x="68" y="30"/>
                  </a:lnTo>
                  <a:lnTo>
                    <a:pt x="66" y="25"/>
                  </a:lnTo>
                  <a:lnTo>
                    <a:pt x="65" y="21"/>
                  </a:lnTo>
                  <a:lnTo>
                    <a:pt x="64" y="15"/>
                  </a:lnTo>
                  <a:lnTo>
                    <a:pt x="63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199" name="Freeform 31"/>
            <p:cNvSpPr>
              <a:spLocks/>
            </p:cNvSpPr>
            <p:nvPr/>
          </p:nvSpPr>
          <p:spPr bwMode="auto">
            <a:xfrm>
              <a:off x="1688" y="1275"/>
              <a:ext cx="154" cy="143"/>
            </a:xfrm>
            <a:custGeom>
              <a:avLst/>
              <a:gdLst/>
              <a:ahLst/>
              <a:cxnLst>
                <a:cxn ang="0">
                  <a:pos x="144" y="223"/>
                </a:cxn>
                <a:cxn ang="0">
                  <a:pos x="125" y="218"/>
                </a:cxn>
                <a:cxn ang="0">
                  <a:pos x="108" y="212"/>
                </a:cxn>
                <a:cxn ang="0">
                  <a:pos x="94" y="201"/>
                </a:cxn>
                <a:cxn ang="0">
                  <a:pos x="77" y="184"/>
                </a:cxn>
                <a:cxn ang="0">
                  <a:pos x="65" y="159"/>
                </a:cxn>
                <a:cxn ang="0">
                  <a:pos x="65" y="129"/>
                </a:cxn>
                <a:cxn ang="0">
                  <a:pos x="77" y="102"/>
                </a:cxn>
                <a:cxn ang="0">
                  <a:pos x="94" y="85"/>
                </a:cxn>
                <a:cxn ang="0">
                  <a:pos x="108" y="75"/>
                </a:cxn>
                <a:cxn ang="0">
                  <a:pos x="125" y="68"/>
                </a:cxn>
                <a:cxn ang="0">
                  <a:pos x="144" y="64"/>
                </a:cxn>
                <a:cxn ang="0">
                  <a:pos x="162" y="64"/>
                </a:cxn>
                <a:cxn ang="0">
                  <a:pos x="181" y="68"/>
                </a:cxn>
                <a:cxn ang="0">
                  <a:pos x="198" y="75"/>
                </a:cxn>
                <a:cxn ang="0">
                  <a:pos x="213" y="85"/>
                </a:cxn>
                <a:cxn ang="0">
                  <a:pos x="230" y="102"/>
                </a:cxn>
                <a:cxn ang="0">
                  <a:pos x="242" y="129"/>
                </a:cxn>
                <a:cxn ang="0">
                  <a:pos x="242" y="156"/>
                </a:cxn>
                <a:cxn ang="0">
                  <a:pos x="232" y="180"/>
                </a:cxn>
                <a:cxn ang="0">
                  <a:pos x="285" y="216"/>
                </a:cxn>
                <a:cxn ang="0">
                  <a:pos x="302" y="182"/>
                </a:cxn>
                <a:cxn ang="0">
                  <a:pos x="306" y="144"/>
                </a:cxn>
                <a:cxn ang="0">
                  <a:pos x="304" y="116"/>
                </a:cxn>
                <a:cxn ang="0">
                  <a:pos x="296" y="91"/>
                </a:cxn>
                <a:cxn ang="0">
                  <a:pos x="282" y="66"/>
                </a:cxn>
                <a:cxn ang="0">
                  <a:pos x="265" y="46"/>
                </a:cxn>
                <a:cxn ang="0">
                  <a:pos x="242" y="26"/>
                </a:cxn>
                <a:cxn ang="0">
                  <a:pos x="214" y="12"/>
                </a:cxn>
                <a:cxn ang="0">
                  <a:pos x="184" y="3"/>
                </a:cxn>
                <a:cxn ang="0">
                  <a:pos x="153" y="0"/>
                </a:cxn>
                <a:cxn ang="0">
                  <a:pos x="93" y="11"/>
                </a:cxn>
                <a:cxn ang="0">
                  <a:pos x="45" y="42"/>
                </a:cxn>
                <a:cxn ang="0">
                  <a:pos x="12" y="87"/>
                </a:cxn>
                <a:cxn ang="0">
                  <a:pos x="0" y="144"/>
                </a:cxn>
                <a:cxn ang="0">
                  <a:pos x="2" y="170"/>
                </a:cxn>
                <a:cxn ang="0">
                  <a:pos x="10" y="195"/>
                </a:cxn>
                <a:cxn ang="0">
                  <a:pos x="24" y="220"/>
                </a:cxn>
                <a:cxn ang="0">
                  <a:pos x="41" y="242"/>
                </a:cxn>
                <a:cxn ang="0">
                  <a:pos x="65" y="261"/>
                </a:cxn>
                <a:cxn ang="0">
                  <a:pos x="92" y="275"/>
                </a:cxn>
                <a:cxn ang="0">
                  <a:pos x="122" y="283"/>
                </a:cxn>
                <a:cxn ang="0">
                  <a:pos x="153" y="286"/>
                </a:cxn>
                <a:cxn ang="0">
                  <a:pos x="181" y="284"/>
                </a:cxn>
                <a:cxn ang="0">
                  <a:pos x="207" y="277"/>
                </a:cxn>
                <a:cxn ang="0">
                  <a:pos x="232" y="266"/>
                </a:cxn>
                <a:cxn ang="0">
                  <a:pos x="254" y="251"/>
                </a:cxn>
                <a:cxn ang="0">
                  <a:pos x="204" y="209"/>
                </a:cxn>
                <a:cxn ang="0">
                  <a:pos x="191" y="215"/>
                </a:cxn>
                <a:cxn ang="0">
                  <a:pos x="176" y="221"/>
                </a:cxn>
                <a:cxn ang="0">
                  <a:pos x="161" y="223"/>
                </a:cxn>
              </a:cxnLst>
              <a:rect l="0" t="0" r="r" b="b"/>
              <a:pathLst>
                <a:path w="306" h="286">
                  <a:moveTo>
                    <a:pt x="153" y="223"/>
                  </a:moveTo>
                  <a:lnTo>
                    <a:pt x="144" y="223"/>
                  </a:lnTo>
                  <a:lnTo>
                    <a:pt x="134" y="221"/>
                  </a:lnTo>
                  <a:lnTo>
                    <a:pt x="125" y="218"/>
                  </a:lnTo>
                  <a:lnTo>
                    <a:pt x="117" y="216"/>
                  </a:lnTo>
                  <a:lnTo>
                    <a:pt x="108" y="212"/>
                  </a:lnTo>
                  <a:lnTo>
                    <a:pt x="101" y="207"/>
                  </a:lnTo>
                  <a:lnTo>
                    <a:pt x="94" y="201"/>
                  </a:lnTo>
                  <a:lnTo>
                    <a:pt x="87" y="195"/>
                  </a:lnTo>
                  <a:lnTo>
                    <a:pt x="77" y="184"/>
                  </a:lnTo>
                  <a:lnTo>
                    <a:pt x="70" y="171"/>
                  </a:lnTo>
                  <a:lnTo>
                    <a:pt x="65" y="159"/>
                  </a:lnTo>
                  <a:lnTo>
                    <a:pt x="64" y="144"/>
                  </a:lnTo>
                  <a:lnTo>
                    <a:pt x="65" y="129"/>
                  </a:lnTo>
                  <a:lnTo>
                    <a:pt x="70" y="115"/>
                  </a:lnTo>
                  <a:lnTo>
                    <a:pt x="77" y="102"/>
                  </a:lnTo>
                  <a:lnTo>
                    <a:pt x="87" y="91"/>
                  </a:lnTo>
                  <a:lnTo>
                    <a:pt x="94" y="85"/>
                  </a:lnTo>
                  <a:lnTo>
                    <a:pt x="101" y="79"/>
                  </a:lnTo>
                  <a:lnTo>
                    <a:pt x="108" y="75"/>
                  </a:lnTo>
                  <a:lnTo>
                    <a:pt x="117" y="71"/>
                  </a:lnTo>
                  <a:lnTo>
                    <a:pt x="125" y="68"/>
                  </a:lnTo>
                  <a:lnTo>
                    <a:pt x="134" y="65"/>
                  </a:lnTo>
                  <a:lnTo>
                    <a:pt x="144" y="64"/>
                  </a:lnTo>
                  <a:lnTo>
                    <a:pt x="153" y="64"/>
                  </a:lnTo>
                  <a:lnTo>
                    <a:pt x="162" y="64"/>
                  </a:lnTo>
                  <a:lnTo>
                    <a:pt x="171" y="65"/>
                  </a:lnTo>
                  <a:lnTo>
                    <a:pt x="181" y="68"/>
                  </a:lnTo>
                  <a:lnTo>
                    <a:pt x="190" y="71"/>
                  </a:lnTo>
                  <a:lnTo>
                    <a:pt x="198" y="75"/>
                  </a:lnTo>
                  <a:lnTo>
                    <a:pt x="206" y="79"/>
                  </a:lnTo>
                  <a:lnTo>
                    <a:pt x="213" y="85"/>
                  </a:lnTo>
                  <a:lnTo>
                    <a:pt x="220" y="91"/>
                  </a:lnTo>
                  <a:lnTo>
                    <a:pt x="230" y="102"/>
                  </a:lnTo>
                  <a:lnTo>
                    <a:pt x="237" y="115"/>
                  </a:lnTo>
                  <a:lnTo>
                    <a:pt x="242" y="129"/>
                  </a:lnTo>
                  <a:lnTo>
                    <a:pt x="243" y="144"/>
                  </a:lnTo>
                  <a:lnTo>
                    <a:pt x="242" y="156"/>
                  </a:lnTo>
                  <a:lnTo>
                    <a:pt x="238" y="169"/>
                  </a:lnTo>
                  <a:lnTo>
                    <a:pt x="232" y="180"/>
                  </a:lnTo>
                  <a:lnTo>
                    <a:pt x="224" y="191"/>
                  </a:lnTo>
                  <a:lnTo>
                    <a:pt x="285" y="216"/>
                  </a:lnTo>
                  <a:lnTo>
                    <a:pt x="295" y="199"/>
                  </a:lnTo>
                  <a:lnTo>
                    <a:pt x="302" y="182"/>
                  </a:lnTo>
                  <a:lnTo>
                    <a:pt x="305" y="162"/>
                  </a:lnTo>
                  <a:lnTo>
                    <a:pt x="306" y="144"/>
                  </a:lnTo>
                  <a:lnTo>
                    <a:pt x="305" y="130"/>
                  </a:lnTo>
                  <a:lnTo>
                    <a:pt x="304" y="116"/>
                  </a:lnTo>
                  <a:lnTo>
                    <a:pt x="300" y="103"/>
                  </a:lnTo>
                  <a:lnTo>
                    <a:pt x="296" y="91"/>
                  </a:lnTo>
                  <a:lnTo>
                    <a:pt x="289" y="79"/>
                  </a:lnTo>
                  <a:lnTo>
                    <a:pt x="282" y="66"/>
                  </a:lnTo>
                  <a:lnTo>
                    <a:pt x="274" y="56"/>
                  </a:lnTo>
                  <a:lnTo>
                    <a:pt x="265" y="46"/>
                  </a:lnTo>
                  <a:lnTo>
                    <a:pt x="253" y="35"/>
                  </a:lnTo>
                  <a:lnTo>
                    <a:pt x="242" y="26"/>
                  </a:lnTo>
                  <a:lnTo>
                    <a:pt x="228" y="18"/>
                  </a:lnTo>
                  <a:lnTo>
                    <a:pt x="214" y="12"/>
                  </a:lnTo>
                  <a:lnTo>
                    <a:pt x="199" y="7"/>
                  </a:lnTo>
                  <a:lnTo>
                    <a:pt x="184" y="3"/>
                  </a:lnTo>
                  <a:lnTo>
                    <a:pt x="169" y="1"/>
                  </a:lnTo>
                  <a:lnTo>
                    <a:pt x="153" y="0"/>
                  </a:lnTo>
                  <a:lnTo>
                    <a:pt x="122" y="3"/>
                  </a:lnTo>
                  <a:lnTo>
                    <a:pt x="93" y="11"/>
                  </a:lnTo>
                  <a:lnTo>
                    <a:pt x="68" y="24"/>
                  </a:lnTo>
                  <a:lnTo>
                    <a:pt x="45" y="42"/>
                  </a:lnTo>
                  <a:lnTo>
                    <a:pt x="26" y="63"/>
                  </a:lnTo>
                  <a:lnTo>
                    <a:pt x="12" y="87"/>
                  </a:lnTo>
                  <a:lnTo>
                    <a:pt x="3" y="115"/>
                  </a:lnTo>
                  <a:lnTo>
                    <a:pt x="0" y="144"/>
                  </a:lnTo>
                  <a:lnTo>
                    <a:pt x="1" y="157"/>
                  </a:lnTo>
                  <a:lnTo>
                    <a:pt x="2" y="170"/>
                  </a:lnTo>
                  <a:lnTo>
                    <a:pt x="5" y="183"/>
                  </a:lnTo>
                  <a:lnTo>
                    <a:pt x="10" y="195"/>
                  </a:lnTo>
                  <a:lnTo>
                    <a:pt x="17" y="208"/>
                  </a:lnTo>
                  <a:lnTo>
                    <a:pt x="24" y="220"/>
                  </a:lnTo>
                  <a:lnTo>
                    <a:pt x="32" y="231"/>
                  </a:lnTo>
                  <a:lnTo>
                    <a:pt x="41" y="242"/>
                  </a:lnTo>
                  <a:lnTo>
                    <a:pt x="53" y="252"/>
                  </a:lnTo>
                  <a:lnTo>
                    <a:pt x="65" y="261"/>
                  </a:lnTo>
                  <a:lnTo>
                    <a:pt x="78" y="268"/>
                  </a:lnTo>
                  <a:lnTo>
                    <a:pt x="92" y="275"/>
                  </a:lnTo>
                  <a:lnTo>
                    <a:pt x="107" y="280"/>
                  </a:lnTo>
                  <a:lnTo>
                    <a:pt x="122" y="283"/>
                  </a:lnTo>
                  <a:lnTo>
                    <a:pt x="138" y="285"/>
                  </a:lnTo>
                  <a:lnTo>
                    <a:pt x="153" y="286"/>
                  </a:lnTo>
                  <a:lnTo>
                    <a:pt x="167" y="285"/>
                  </a:lnTo>
                  <a:lnTo>
                    <a:pt x="181" y="284"/>
                  </a:lnTo>
                  <a:lnTo>
                    <a:pt x="194" y="281"/>
                  </a:lnTo>
                  <a:lnTo>
                    <a:pt x="207" y="277"/>
                  </a:lnTo>
                  <a:lnTo>
                    <a:pt x="220" y="273"/>
                  </a:lnTo>
                  <a:lnTo>
                    <a:pt x="232" y="266"/>
                  </a:lnTo>
                  <a:lnTo>
                    <a:pt x="244" y="259"/>
                  </a:lnTo>
                  <a:lnTo>
                    <a:pt x="254" y="251"/>
                  </a:lnTo>
                  <a:lnTo>
                    <a:pt x="209" y="205"/>
                  </a:lnTo>
                  <a:lnTo>
                    <a:pt x="204" y="209"/>
                  </a:lnTo>
                  <a:lnTo>
                    <a:pt x="198" y="213"/>
                  </a:lnTo>
                  <a:lnTo>
                    <a:pt x="191" y="215"/>
                  </a:lnTo>
                  <a:lnTo>
                    <a:pt x="184" y="218"/>
                  </a:lnTo>
                  <a:lnTo>
                    <a:pt x="176" y="221"/>
                  </a:lnTo>
                  <a:lnTo>
                    <a:pt x="169" y="222"/>
                  </a:lnTo>
                  <a:lnTo>
                    <a:pt x="161" y="223"/>
                  </a:lnTo>
                  <a:lnTo>
                    <a:pt x="153" y="2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0" name="Freeform 32"/>
            <p:cNvSpPr>
              <a:spLocks/>
            </p:cNvSpPr>
            <p:nvPr/>
          </p:nvSpPr>
          <p:spPr bwMode="auto">
            <a:xfrm>
              <a:off x="1793" y="1370"/>
              <a:ext cx="38" cy="30"/>
            </a:xfrm>
            <a:custGeom>
              <a:avLst/>
              <a:gdLst/>
              <a:ahLst/>
              <a:cxnLst>
                <a:cxn ang="0">
                  <a:pos x="76" y="25"/>
                </a:cxn>
                <a:cxn ang="0">
                  <a:pos x="15" y="0"/>
                </a:cxn>
                <a:cxn ang="0">
                  <a:pos x="12" y="4"/>
                </a:cxn>
                <a:cxn ang="0">
                  <a:pos x="8" y="8"/>
                </a:cxn>
                <a:cxn ang="0">
                  <a:pos x="5" y="11"/>
                </a:cxn>
                <a:cxn ang="0">
                  <a:pos x="0" y="14"/>
                </a:cxn>
                <a:cxn ang="0">
                  <a:pos x="45" y="60"/>
                </a:cxn>
                <a:cxn ang="0">
                  <a:pos x="55" y="52"/>
                </a:cxn>
                <a:cxn ang="0">
                  <a:pos x="63" y="44"/>
                </a:cxn>
                <a:cxn ang="0">
                  <a:pos x="70" y="34"/>
                </a:cxn>
                <a:cxn ang="0">
                  <a:pos x="76" y="25"/>
                </a:cxn>
              </a:cxnLst>
              <a:rect l="0" t="0" r="r" b="b"/>
              <a:pathLst>
                <a:path w="76" h="60">
                  <a:moveTo>
                    <a:pt x="76" y="25"/>
                  </a:moveTo>
                  <a:lnTo>
                    <a:pt x="15" y="0"/>
                  </a:lnTo>
                  <a:lnTo>
                    <a:pt x="12" y="4"/>
                  </a:lnTo>
                  <a:lnTo>
                    <a:pt x="8" y="8"/>
                  </a:lnTo>
                  <a:lnTo>
                    <a:pt x="5" y="11"/>
                  </a:lnTo>
                  <a:lnTo>
                    <a:pt x="0" y="14"/>
                  </a:lnTo>
                  <a:lnTo>
                    <a:pt x="45" y="60"/>
                  </a:lnTo>
                  <a:lnTo>
                    <a:pt x="55" y="52"/>
                  </a:lnTo>
                  <a:lnTo>
                    <a:pt x="63" y="44"/>
                  </a:lnTo>
                  <a:lnTo>
                    <a:pt x="70" y="34"/>
                  </a:lnTo>
                  <a:lnTo>
                    <a:pt x="76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1" name="Freeform 33"/>
            <p:cNvSpPr>
              <a:spLocks/>
            </p:cNvSpPr>
            <p:nvPr/>
          </p:nvSpPr>
          <p:spPr bwMode="auto">
            <a:xfrm>
              <a:off x="1540" y="1397"/>
              <a:ext cx="492" cy="407"/>
            </a:xfrm>
            <a:custGeom>
              <a:avLst/>
              <a:gdLst/>
              <a:ahLst/>
              <a:cxnLst>
                <a:cxn ang="0">
                  <a:pos x="982" y="116"/>
                </a:cxn>
                <a:cxn ang="0">
                  <a:pos x="969" y="68"/>
                </a:cxn>
                <a:cxn ang="0">
                  <a:pos x="944" y="32"/>
                </a:cxn>
                <a:cxn ang="0">
                  <a:pos x="918" y="13"/>
                </a:cxn>
                <a:cxn ang="0">
                  <a:pos x="885" y="2"/>
                </a:cxn>
                <a:cxn ang="0">
                  <a:pos x="843" y="1"/>
                </a:cxn>
                <a:cxn ang="0">
                  <a:pos x="790" y="17"/>
                </a:cxn>
                <a:cxn ang="0">
                  <a:pos x="746" y="52"/>
                </a:cxn>
                <a:cxn ang="0">
                  <a:pos x="730" y="91"/>
                </a:cxn>
                <a:cxn ang="0">
                  <a:pos x="748" y="115"/>
                </a:cxn>
                <a:cxn ang="0">
                  <a:pos x="767" y="117"/>
                </a:cxn>
                <a:cxn ang="0">
                  <a:pos x="784" y="108"/>
                </a:cxn>
                <a:cxn ang="0">
                  <a:pos x="794" y="96"/>
                </a:cxn>
                <a:cxn ang="0">
                  <a:pos x="820" y="75"/>
                </a:cxn>
                <a:cxn ang="0">
                  <a:pos x="851" y="66"/>
                </a:cxn>
                <a:cxn ang="0">
                  <a:pos x="873" y="66"/>
                </a:cxn>
                <a:cxn ang="0">
                  <a:pos x="888" y="69"/>
                </a:cxn>
                <a:cxn ang="0">
                  <a:pos x="899" y="77"/>
                </a:cxn>
                <a:cxn ang="0">
                  <a:pos x="919" y="129"/>
                </a:cxn>
                <a:cxn ang="0">
                  <a:pos x="914" y="185"/>
                </a:cxn>
                <a:cxn ang="0">
                  <a:pos x="889" y="218"/>
                </a:cxn>
                <a:cxn ang="0">
                  <a:pos x="857" y="232"/>
                </a:cxn>
                <a:cxn ang="0">
                  <a:pos x="817" y="237"/>
                </a:cxn>
                <a:cxn ang="0">
                  <a:pos x="774" y="597"/>
                </a:cxn>
                <a:cxn ang="0">
                  <a:pos x="280" y="485"/>
                </a:cxn>
                <a:cxn ang="0">
                  <a:pos x="332" y="500"/>
                </a:cxn>
                <a:cxn ang="0">
                  <a:pos x="388" y="509"/>
                </a:cxn>
                <a:cxn ang="0">
                  <a:pos x="441" y="510"/>
                </a:cxn>
                <a:cxn ang="0">
                  <a:pos x="488" y="506"/>
                </a:cxn>
                <a:cxn ang="0">
                  <a:pos x="533" y="495"/>
                </a:cxn>
                <a:cxn ang="0">
                  <a:pos x="577" y="480"/>
                </a:cxn>
                <a:cxn ang="0">
                  <a:pos x="618" y="461"/>
                </a:cxn>
                <a:cxn ang="0">
                  <a:pos x="658" y="435"/>
                </a:cxn>
                <a:cxn ang="0">
                  <a:pos x="672" y="402"/>
                </a:cxn>
                <a:cxn ang="0">
                  <a:pos x="657" y="381"/>
                </a:cxn>
                <a:cxn ang="0">
                  <a:pos x="640" y="377"/>
                </a:cxn>
                <a:cxn ang="0">
                  <a:pos x="621" y="382"/>
                </a:cxn>
                <a:cxn ang="0">
                  <a:pos x="588" y="403"/>
                </a:cxn>
                <a:cxn ang="0">
                  <a:pos x="552" y="420"/>
                </a:cxn>
                <a:cxn ang="0">
                  <a:pos x="515" y="433"/>
                </a:cxn>
                <a:cxn ang="0">
                  <a:pos x="477" y="441"/>
                </a:cxn>
                <a:cxn ang="0">
                  <a:pos x="438" y="446"/>
                </a:cxn>
                <a:cxn ang="0">
                  <a:pos x="354" y="439"/>
                </a:cxn>
                <a:cxn ang="0">
                  <a:pos x="257" y="405"/>
                </a:cxn>
                <a:cxn ang="0">
                  <a:pos x="178" y="346"/>
                </a:cxn>
                <a:cxn ang="0">
                  <a:pos x="116" y="265"/>
                </a:cxn>
                <a:cxn ang="0">
                  <a:pos x="76" y="165"/>
                </a:cxn>
                <a:cxn ang="0">
                  <a:pos x="64" y="83"/>
                </a:cxn>
                <a:cxn ang="0">
                  <a:pos x="54" y="67"/>
                </a:cxn>
                <a:cxn ang="0">
                  <a:pos x="37" y="60"/>
                </a:cxn>
                <a:cxn ang="0">
                  <a:pos x="8" y="70"/>
                </a:cxn>
                <a:cxn ang="0">
                  <a:pos x="4" y="124"/>
                </a:cxn>
                <a:cxn ang="0">
                  <a:pos x="22" y="210"/>
                </a:cxn>
                <a:cxn ang="0">
                  <a:pos x="53" y="287"/>
                </a:cxn>
                <a:cxn ang="0">
                  <a:pos x="97" y="354"/>
                </a:cxn>
                <a:cxn ang="0">
                  <a:pos x="151" y="411"/>
                </a:cxn>
                <a:cxn ang="0">
                  <a:pos x="216" y="456"/>
                </a:cxn>
                <a:cxn ang="0">
                  <a:pos x="839" y="632"/>
                </a:cxn>
                <a:cxn ang="0">
                  <a:pos x="870" y="295"/>
                </a:cxn>
                <a:cxn ang="0">
                  <a:pos x="912" y="279"/>
                </a:cxn>
                <a:cxn ang="0">
                  <a:pos x="941" y="258"/>
                </a:cxn>
                <a:cxn ang="0">
                  <a:pos x="967" y="225"/>
                </a:cxn>
                <a:cxn ang="0">
                  <a:pos x="982" y="184"/>
                </a:cxn>
              </a:cxnLst>
              <a:rect l="0" t="0" r="r" b="b"/>
              <a:pathLst>
                <a:path w="984" h="813">
                  <a:moveTo>
                    <a:pt x="984" y="154"/>
                  </a:moveTo>
                  <a:lnTo>
                    <a:pt x="983" y="135"/>
                  </a:lnTo>
                  <a:lnTo>
                    <a:pt x="982" y="116"/>
                  </a:lnTo>
                  <a:lnTo>
                    <a:pt x="979" y="99"/>
                  </a:lnTo>
                  <a:lnTo>
                    <a:pt x="975" y="83"/>
                  </a:lnTo>
                  <a:lnTo>
                    <a:pt x="969" y="68"/>
                  </a:lnTo>
                  <a:lnTo>
                    <a:pt x="963" y="55"/>
                  </a:lnTo>
                  <a:lnTo>
                    <a:pt x="953" y="43"/>
                  </a:lnTo>
                  <a:lnTo>
                    <a:pt x="944" y="32"/>
                  </a:lnTo>
                  <a:lnTo>
                    <a:pt x="936" y="24"/>
                  </a:lnTo>
                  <a:lnTo>
                    <a:pt x="927" y="18"/>
                  </a:lnTo>
                  <a:lnTo>
                    <a:pt x="918" y="13"/>
                  </a:lnTo>
                  <a:lnTo>
                    <a:pt x="908" y="8"/>
                  </a:lnTo>
                  <a:lnTo>
                    <a:pt x="897" y="5"/>
                  </a:lnTo>
                  <a:lnTo>
                    <a:pt x="885" y="2"/>
                  </a:lnTo>
                  <a:lnTo>
                    <a:pt x="874" y="0"/>
                  </a:lnTo>
                  <a:lnTo>
                    <a:pt x="861" y="0"/>
                  </a:lnTo>
                  <a:lnTo>
                    <a:pt x="843" y="1"/>
                  </a:lnTo>
                  <a:lnTo>
                    <a:pt x="824" y="5"/>
                  </a:lnTo>
                  <a:lnTo>
                    <a:pt x="806" y="10"/>
                  </a:lnTo>
                  <a:lnTo>
                    <a:pt x="790" y="17"/>
                  </a:lnTo>
                  <a:lnTo>
                    <a:pt x="774" y="28"/>
                  </a:lnTo>
                  <a:lnTo>
                    <a:pt x="760" y="39"/>
                  </a:lnTo>
                  <a:lnTo>
                    <a:pt x="746" y="52"/>
                  </a:lnTo>
                  <a:lnTo>
                    <a:pt x="734" y="67"/>
                  </a:lnTo>
                  <a:lnTo>
                    <a:pt x="730" y="78"/>
                  </a:lnTo>
                  <a:lnTo>
                    <a:pt x="730" y="91"/>
                  </a:lnTo>
                  <a:lnTo>
                    <a:pt x="734" y="103"/>
                  </a:lnTo>
                  <a:lnTo>
                    <a:pt x="742" y="112"/>
                  </a:lnTo>
                  <a:lnTo>
                    <a:pt x="748" y="115"/>
                  </a:lnTo>
                  <a:lnTo>
                    <a:pt x="754" y="117"/>
                  </a:lnTo>
                  <a:lnTo>
                    <a:pt x="761" y="117"/>
                  </a:lnTo>
                  <a:lnTo>
                    <a:pt x="767" y="117"/>
                  </a:lnTo>
                  <a:lnTo>
                    <a:pt x="774" y="115"/>
                  </a:lnTo>
                  <a:lnTo>
                    <a:pt x="778" y="113"/>
                  </a:lnTo>
                  <a:lnTo>
                    <a:pt x="784" y="108"/>
                  </a:lnTo>
                  <a:lnTo>
                    <a:pt x="787" y="104"/>
                  </a:lnTo>
                  <a:lnTo>
                    <a:pt x="787" y="104"/>
                  </a:lnTo>
                  <a:lnTo>
                    <a:pt x="794" y="96"/>
                  </a:lnTo>
                  <a:lnTo>
                    <a:pt x="802" y="88"/>
                  </a:lnTo>
                  <a:lnTo>
                    <a:pt x="810" y="81"/>
                  </a:lnTo>
                  <a:lnTo>
                    <a:pt x="820" y="75"/>
                  </a:lnTo>
                  <a:lnTo>
                    <a:pt x="830" y="70"/>
                  </a:lnTo>
                  <a:lnTo>
                    <a:pt x="840" y="67"/>
                  </a:lnTo>
                  <a:lnTo>
                    <a:pt x="851" y="66"/>
                  </a:lnTo>
                  <a:lnTo>
                    <a:pt x="861" y="65"/>
                  </a:lnTo>
                  <a:lnTo>
                    <a:pt x="867" y="65"/>
                  </a:lnTo>
                  <a:lnTo>
                    <a:pt x="873" y="66"/>
                  </a:lnTo>
                  <a:lnTo>
                    <a:pt x="878" y="67"/>
                  </a:lnTo>
                  <a:lnTo>
                    <a:pt x="883" y="68"/>
                  </a:lnTo>
                  <a:lnTo>
                    <a:pt x="888" y="69"/>
                  </a:lnTo>
                  <a:lnTo>
                    <a:pt x="892" y="71"/>
                  </a:lnTo>
                  <a:lnTo>
                    <a:pt x="896" y="75"/>
                  </a:lnTo>
                  <a:lnTo>
                    <a:pt x="899" y="77"/>
                  </a:lnTo>
                  <a:lnTo>
                    <a:pt x="908" y="90"/>
                  </a:lnTo>
                  <a:lnTo>
                    <a:pt x="915" y="107"/>
                  </a:lnTo>
                  <a:lnTo>
                    <a:pt x="919" y="129"/>
                  </a:lnTo>
                  <a:lnTo>
                    <a:pt x="920" y="154"/>
                  </a:lnTo>
                  <a:lnTo>
                    <a:pt x="919" y="170"/>
                  </a:lnTo>
                  <a:lnTo>
                    <a:pt x="914" y="185"/>
                  </a:lnTo>
                  <a:lnTo>
                    <a:pt x="907" y="199"/>
                  </a:lnTo>
                  <a:lnTo>
                    <a:pt x="897" y="211"/>
                  </a:lnTo>
                  <a:lnTo>
                    <a:pt x="889" y="218"/>
                  </a:lnTo>
                  <a:lnTo>
                    <a:pt x="880" y="223"/>
                  </a:lnTo>
                  <a:lnTo>
                    <a:pt x="868" y="228"/>
                  </a:lnTo>
                  <a:lnTo>
                    <a:pt x="857" y="232"/>
                  </a:lnTo>
                  <a:lnTo>
                    <a:pt x="845" y="235"/>
                  </a:lnTo>
                  <a:lnTo>
                    <a:pt x="831" y="236"/>
                  </a:lnTo>
                  <a:lnTo>
                    <a:pt x="817" y="237"/>
                  </a:lnTo>
                  <a:lnTo>
                    <a:pt x="802" y="236"/>
                  </a:lnTo>
                  <a:lnTo>
                    <a:pt x="767" y="234"/>
                  </a:lnTo>
                  <a:lnTo>
                    <a:pt x="774" y="597"/>
                  </a:lnTo>
                  <a:lnTo>
                    <a:pt x="537" y="740"/>
                  </a:lnTo>
                  <a:lnTo>
                    <a:pt x="280" y="615"/>
                  </a:lnTo>
                  <a:lnTo>
                    <a:pt x="280" y="485"/>
                  </a:lnTo>
                  <a:lnTo>
                    <a:pt x="298" y="491"/>
                  </a:lnTo>
                  <a:lnTo>
                    <a:pt x="315" y="495"/>
                  </a:lnTo>
                  <a:lnTo>
                    <a:pt x="332" y="500"/>
                  </a:lnTo>
                  <a:lnTo>
                    <a:pt x="351" y="503"/>
                  </a:lnTo>
                  <a:lnTo>
                    <a:pt x="369" y="507"/>
                  </a:lnTo>
                  <a:lnTo>
                    <a:pt x="388" y="509"/>
                  </a:lnTo>
                  <a:lnTo>
                    <a:pt x="406" y="510"/>
                  </a:lnTo>
                  <a:lnTo>
                    <a:pt x="426" y="510"/>
                  </a:lnTo>
                  <a:lnTo>
                    <a:pt x="441" y="510"/>
                  </a:lnTo>
                  <a:lnTo>
                    <a:pt x="457" y="509"/>
                  </a:lnTo>
                  <a:lnTo>
                    <a:pt x="472" y="508"/>
                  </a:lnTo>
                  <a:lnTo>
                    <a:pt x="488" y="506"/>
                  </a:lnTo>
                  <a:lnTo>
                    <a:pt x="503" y="502"/>
                  </a:lnTo>
                  <a:lnTo>
                    <a:pt x="518" y="500"/>
                  </a:lnTo>
                  <a:lnTo>
                    <a:pt x="533" y="495"/>
                  </a:lnTo>
                  <a:lnTo>
                    <a:pt x="548" y="491"/>
                  </a:lnTo>
                  <a:lnTo>
                    <a:pt x="562" y="486"/>
                  </a:lnTo>
                  <a:lnTo>
                    <a:pt x="577" y="480"/>
                  </a:lnTo>
                  <a:lnTo>
                    <a:pt x="590" y="475"/>
                  </a:lnTo>
                  <a:lnTo>
                    <a:pt x="604" y="468"/>
                  </a:lnTo>
                  <a:lnTo>
                    <a:pt x="618" y="461"/>
                  </a:lnTo>
                  <a:lnTo>
                    <a:pt x="632" y="453"/>
                  </a:lnTo>
                  <a:lnTo>
                    <a:pt x="646" y="445"/>
                  </a:lnTo>
                  <a:lnTo>
                    <a:pt x="658" y="435"/>
                  </a:lnTo>
                  <a:lnTo>
                    <a:pt x="668" y="426"/>
                  </a:lnTo>
                  <a:lnTo>
                    <a:pt x="672" y="415"/>
                  </a:lnTo>
                  <a:lnTo>
                    <a:pt x="672" y="402"/>
                  </a:lnTo>
                  <a:lnTo>
                    <a:pt x="666" y="390"/>
                  </a:lnTo>
                  <a:lnTo>
                    <a:pt x="662" y="386"/>
                  </a:lnTo>
                  <a:lnTo>
                    <a:pt x="657" y="381"/>
                  </a:lnTo>
                  <a:lnTo>
                    <a:pt x="651" y="379"/>
                  </a:lnTo>
                  <a:lnTo>
                    <a:pt x="646" y="377"/>
                  </a:lnTo>
                  <a:lnTo>
                    <a:pt x="640" y="377"/>
                  </a:lnTo>
                  <a:lnTo>
                    <a:pt x="633" y="377"/>
                  </a:lnTo>
                  <a:lnTo>
                    <a:pt x="627" y="379"/>
                  </a:lnTo>
                  <a:lnTo>
                    <a:pt x="621" y="382"/>
                  </a:lnTo>
                  <a:lnTo>
                    <a:pt x="610" y="390"/>
                  </a:lnTo>
                  <a:lnTo>
                    <a:pt x="600" y="397"/>
                  </a:lnTo>
                  <a:lnTo>
                    <a:pt x="588" y="403"/>
                  </a:lnTo>
                  <a:lnTo>
                    <a:pt x="575" y="410"/>
                  </a:lnTo>
                  <a:lnTo>
                    <a:pt x="564" y="416"/>
                  </a:lnTo>
                  <a:lnTo>
                    <a:pt x="552" y="420"/>
                  </a:lnTo>
                  <a:lnTo>
                    <a:pt x="540" y="425"/>
                  </a:lnTo>
                  <a:lnTo>
                    <a:pt x="527" y="430"/>
                  </a:lnTo>
                  <a:lnTo>
                    <a:pt x="515" y="433"/>
                  </a:lnTo>
                  <a:lnTo>
                    <a:pt x="503" y="437"/>
                  </a:lnTo>
                  <a:lnTo>
                    <a:pt x="490" y="439"/>
                  </a:lnTo>
                  <a:lnTo>
                    <a:pt x="477" y="441"/>
                  </a:lnTo>
                  <a:lnTo>
                    <a:pt x="465" y="443"/>
                  </a:lnTo>
                  <a:lnTo>
                    <a:pt x="451" y="445"/>
                  </a:lnTo>
                  <a:lnTo>
                    <a:pt x="438" y="446"/>
                  </a:lnTo>
                  <a:lnTo>
                    <a:pt x="426" y="446"/>
                  </a:lnTo>
                  <a:lnTo>
                    <a:pt x="389" y="445"/>
                  </a:lnTo>
                  <a:lnTo>
                    <a:pt x="354" y="439"/>
                  </a:lnTo>
                  <a:lnTo>
                    <a:pt x="321" y="431"/>
                  </a:lnTo>
                  <a:lnTo>
                    <a:pt x="288" y="419"/>
                  </a:lnTo>
                  <a:lnTo>
                    <a:pt x="257" y="405"/>
                  </a:lnTo>
                  <a:lnTo>
                    <a:pt x="230" y="388"/>
                  </a:lnTo>
                  <a:lnTo>
                    <a:pt x="202" y="369"/>
                  </a:lnTo>
                  <a:lnTo>
                    <a:pt x="178" y="346"/>
                  </a:lnTo>
                  <a:lnTo>
                    <a:pt x="155" y="321"/>
                  </a:lnTo>
                  <a:lnTo>
                    <a:pt x="134" y="294"/>
                  </a:lnTo>
                  <a:lnTo>
                    <a:pt x="116" y="265"/>
                  </a:lnTo>
                  <a:lnTo>
                    <a:pt x="101" y="233"/>
                  </a:lnTo>
                  <a:lnTo>
                    <a:pt x="87" y="199"/>
                  </a:lnTo>
                  <a:lnTo>
                    <a:pt x="76" y="165"/>
                  </a:lnTo>
                  <a:lnTo>
                    <a:pt x="69" y="127"/>
                  </a:lnTo>
                  <a:lnTo>
                    <a:pt x="65" y="89"/>
                  </a:lnTo>
                  <a:lnTo>
                    <a:pt x="64" y="83"/>
                  </a:lnTo>
                  <a:lnTo>
                    <a:pt x="61" y="76"/>
                  </a:lnTo>
                  <a:lnTo>
                    <a:pt x="58" y="71"/>
                  </a:lnTo>
                  <a:lnTo>
                    <a:pt x="54" y="67"/>
                  </a:lnTo>
                  <a:lnTo>
                    <a:pt x="49" y="63"/>
                  </a:lnTo>
                  <a:lnTo>
                    <a:pt x="43" y="61"/>
                  </a:lnTo>
                  <a:lnTo>
                    <a:pt x="37" y="60"/>
                  </a:lnTo>
                  <a:lnTo>
                    <a:pt x="30" y="60"/>
                  </a:lnTo>
                  <a:lnTo>
                    <a:pt x="18" y="63"/>
                  </a:lnTo>
                  <a:lnTo>
                    <a:pt x="8" y="70"/>
                  </a:lnTo>
                  <a:lnTo>
                    <a:pt x="3" y="82"/>
                  </a:lnTo>
                  <a:lnTo>
                    <a:pt x="0" y="94"/>
                  </a:lnTo>
                  <a:lnTo>
                    <a:pt x="4" y="124"/>
                  </a:lnTo>
                  <a:lnTo>
                    <a:pt x="8" y="154"/>
                  </a:lnTo>
                  <a:lnTo>
                    <a:pt x="14" y="182"/>
                  </a:lnTo>
                  <a:lnTo>
                    <a:pt x="22" y="210"/>
                  </a:lnTo>
                  <a:lnTo>
                    <a:pt x="31" y="236"/>
                  </a:lnTo>
                  <a:lnTo>
                    <a:pt x="42" y="261"/>
                  </a:lnTo>
                  <a:lnTo>
                    <a:pt x="53" y="287"/>
                  </a:lnTo>
                  <a:lnTo>
                    <a:pt x="67" y="310"/>
                  </a:lnTo>
                  <a:lnTo>
                    <a:pt x="81" y="333"/>
                  </a:lnTo>
                  <a:lnTo>
                    <a:pt x="97" y="354"/>
                  </a:lnTo>
                  <a:lnTo>
                    <a:pt x="114" y="374"/>
                  </a:lnTo>
                  <a:lnTo>
                    <a:pt x="133" y="393"/>
                  </a:lnTo>
                  <a:lnTo>
                    <a:pt x="151" y="411"/>
                  </a:lnTo>
                  <a:lnTo>
                    <a:pt x="172" y="427"/>
                  </a:lnTo>
                  <a:lnTo>
                    <a:pt x="194" y="442"/>
                  </a:lnTo>
                  <a:lnTo>
                    <a:pt x="216" y="456"/>
                  </a:lnTo>
                  <a:lnTo>
                    <a:pt x="216" y="655"/>
                  </a:lnTo>
                  <a:lnTo>
                    <a:pt x="541" y="813"/>
                  </a:lnTo>
                  <a:lnTo>
                    <a:pt x="839" y="632"/>
                  </a:lnTo>
                  <a:lnTo>
                    <a:pt x="833" y="301"/>
                  </a:lnTo>
                  <a:lnTo>
                    <a:pt x="853" y="298"/>
                  </a:lnTo>
                  <a:lnTo>
                    <a:pt x="870" y="295"/>
                  </a:lnTo>
                  <a:lnTo>
                    <a:pt x="885" y="290"/>
                  </a:lnTo>
                  <a:lnTo>
                    <a:pt x="899" y="285"/>
                  </a:lnTo>
                  <a:lnTo>
                    <a:pt x="912" y="279"/>
                  </a:lnTo>
                  <a:lnTo>
                    <a:pt x="923" y="272"/>
                  </a:lnTo>
                  <a:lnTo>
                    <a:pt x="933" y="265"/>
                  </a:lnTo>
                  <a:lnTo>
                    <a:pt x="941" y="258"/>
                  </a:lnTo>
                  <a:lnTo>
                    <a:pt x="951" y="248"/>
                  </a:lnTo>
                  <a:lnTo>
                    <a:pt x="959" y="236"/>
                  </a:lnTo>
                  <a:lnTo>
                    <a:pt x="967" y="225"/>
                  </a:lnTo>
                  <a:lnTo>
                    <a:pt x="973" y="211"/>
                  </a:lnTo>
                  <a:lnTo>
                    <a:pt x="979" y="198"/>
                  </a:lnTo>
                  <a:lnTo>
                    <a:pt x="982" y="184"/>
                  </a:lnTo>
                  <a:lnTo>
                    <a:pt x="983" y="169"/>
                  </a:lnTo>
                  <a:lnTo>
                    <a:pt x="984" y="1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2" name="Freeform 34"/>
            <p:cNvSpPr>
              <a:spLocks/>
            </p:cNvSpPr>
            <p:nvPr/>
          </p:nvSpPr>
          <p:spPr bwMode="auto">
            <a:xfrm>
              <a:off x="1566" y="1260"/>
              <a:ext cx="194" cy="226"/>
            </a:xfrm>
            <a:custGeom>
              <a:avLst/>
              <a:gdLst/>
              <a:ahLst/>
              <a:cxnLst>
                <a:cxn ang="0">
                  <a:pos x="30" y="64"/>
                </a:cxn>
                <a:cxn ang="0">
                  <a:pos x="30" y="64"/>
                </a:cxn>
                <a:cxn ang="0">
                  <a:pos x="160" y="72"/>
                </a:cxn>
                <a:cxn ang="0">
                  <a:pos x="202" y="450"/>
                </a:cxn>
                <a:cxn ang="0">
                  <a:pos x="361" y="433"/>
                </a:cxn>
                <a:cxn ang="0">
                  <a:pos x="372" y="428"/>
                </a:cxn>
                <a:cxn ang="0">
                  <a:pos x="383" y="420"/>
                </a:cxn>
                <a:cxn ang="0">
                  <a:pos x="389" y="410"/>
                </a:cxn>
                <a:cxn ang="0">
                  <a:pos x="390" y="397"/>
                </a:cxn>
                <a:cxn ang="0">
                  <a:pos x="389" y="391"/>
                </a:cxn>
                <a:cxn ang="0">
                  <a:pos x="385" y="385"/>
                </a:cxn>
                <a:cxn ang="0">
                  <a:pos x="382" y="380"/>
                </a:cxn>
                <a:cxn ang="0">
                  <a:pos x="377" y="375"/>
                </a:cxn>
                <a:cxn ang="0">
                  <a:pos x="372" y="372"/>
                </a:cxn>
                <a:cxn ang="0">
                  <a:pos x="367" y="370"/>
                </a:cxn>
                <a:cxn ang="0">
                  <a:pos x="361" y="368"/>
                </a:cxn>
                <a:cxn ang="0">
                  <a:pos x="354" y="368"/>
                </a:cxn>
                <a:cxn ang="0">
                  <a:pos x="259" y="379"/>
                </a:cxn>
                <a:cxn ang="0">
                  <a:pos x="219" y="13"/>
                </a:cxn>
                <a:cxn ang="0">
                  <a:pos x="35" y="0"/>
                </a:cxn>
                <a:cxn ang="0">
                  <a:pos x="28" y="0"/>
                </a:cxn>
                <a:cxn ang="0">
                  <a:pos x="22" y="1"/>
                </a:cxn>
                <a:cxn ang="0">
                  <a:pos x="16" y="4"/>
                </a:cxn>
                <a:cxn ang="0">
                  <a:pos x="12" y="8"/>
                </a:cxn>
                <a:cxn ang="0">
                  <a:pos x="7" y="11"/>
                </a:cxn>
                <a:cxn ang="0">
                  <a:pos x="4" y="17"/>
                </a:cxn>
                <a:cxn ang="0">
                  <a:pos x="1" y="23"/>
                </a:cxn>
                <a:cxn ang="0">
                  <a:pos x="0" y="30"/>
                </a:cxn>
                <a:cxn ang="0">
                  <a:pos x="2" y="42"/>
                </a:cxn>
                <a:cxn ang="0">
                  <a:pos x="8" y="53"/>
                </a:cxn>
                <a:cxn ang="0">
                  <a:pos x="17" y="61"/>
                </a:cxn>
                <a:cxn ang="0">
                  <a:pos x="30" y="64"/>
                </a:cxn>
              </a:cxnLst>
              <a:rect l="0" t="0" r="r" b="b"/>
              <a:pathLst>
                <a:path w="390" h="450">
                  <a:moveTo>
                    <a:pt x="30" y="64"/>
                  </a:moveTo>
                  <a:lnTo>
                    <a:pt x="30" y="64"/>
                  </a:lnTo>
                  <a:lnTo>
                    <a:pt x="160" y="72"/>
                  </a:lnTo>
                  <a:lnTo>
                    <a:pt x="202" y="450"/>
                  </a:lnTo>
                  <a:lnTo>
                    <a:pt x="361" y="433"/>
                  </a:lnTo>
                  <a:lnTo>
                    <a:pt x="372" y="428"/>
                  </a:lnTo>
                  <a:lnTo>
                    <a:pt x="383" y="420"/>
                  </a:lnTo>
                  <a:lnTo>
                    <a:pt x="389" y="410"/>
                  </a:lnTo>
                  <a:lnTo>
                    <a:pt x="390" y="397"/>
                  </a:lnTo>
                  <a:lnTo>
                    <a:pt x="389" y="391"/>
                  </a:lnTo>
                  <a:lnTo>
                    <a:pt x="385" y="385"/>
                  </a:lnTo>
                  <a:lnTo>
                    <a:pt x="382" y="380"/>
                  </a:lnTo>
                  <a:lnTo>
                    <a:pt x="377" y="375"/>
                  </a:lnTo>
                  <a:lnTo>
                    <a:pt x="372" y="372"/>
                  </a:lnTo>
                  <a:lnTo>
                    <a:pt x="367" y="370"/>
                  </a:lnTo>
                  <a:lnTo>
                    <a:pt x="361" y="368"/>
                  </a:lnTo>
                  <a:lnTo>
                    <a:pt x="354" y="368"/>
                  </a:lnTo>
                  <a:lnTo>
                    <a:pt x="259" y="379"/>
                  </a:lnTo>
                  <a:lnTo>
                    <a:pt x="219" y="13"/>
                  </a:lnTo>
                  <a:lnTo>
                    <a:pt x="35" y="0"/>
                  </a:lnTo>
                  <a:lnTo>
                    <a:pt x="28" y="0"/>
                  </a:lnTo>
                  <a:lnTo>
                    <a:pt x="22" y="1"/>
                  </a:lnTo>
                  <a:lnTo>
                    <a:pt x="16" y="4"/>
                  </a:lnTo>
                  <a:lnTo>
                    <a:pt x="12" y="8"/>
                  </a:lnTo>
                  <a:lnTo>
                    <a:pt x="7" y="11"/>
                  </a:lnTo>
                  <a:lnTo>
                    <a:pt x="4" y="17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2" y="42"/>
                  </a:lnTo>
                  <a:lnTo>
                    <a:pt x="8" y="53"/>
                  </a:lnTo>
                  <a:lnTo>
                    <a:pt x="17" y="61"/>
                  </a:lnTo>
                  <a:lnTo>
                    <a:pt x="3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3" name="Freeform 35"/>
            <p:cNvSpPr>
              <a:spLocks/>
            </p:cNvSpPr>
            <p:nvPr/>
          </p:nvSpPr>
          <p:spPr bwMode="auto">
            <a:xfrm>
              <a:off x="1710" y="1503"/>
              <a:ext cx="92" cy="41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61"/>
                </a:cxn>
                <a:cxn ang="0">
                  <a:pos x="5" y="67"/>
                </a:cxn>
                <a:cxn ang="0">
                  <a:pos x="8" y="71"/>
                </a:cxn>
                <a:cxn ang="0">
                  <a:pos x="13" y="76"/>
                </a:cxn>
                <a:cxn ang="0">
                  <a:pos x="18" y="79"/>
                </a:cxn>
                <a:cxn ang="0">
                  <a:pos x="23" y="81"/>
                </a:cxn>
                <a:cxn ang="0">
                  <a:pos x="29" y="82"/>
                </a:cxn>
                <a:cxn ang="0">
                  <a:pos x="36" y="82"/>
                </a:cxn>
                <a:cxn ang="0">
                  <a:pos x="158" y="64"/>
                </a:cxn>
                <a:cxn ang="0">
                  <a:pos x="158" y="64"/>
                </a:cxn>
                <a:cxn ang="0">
                  <a:pos x="171" y="60"/>
                </a:cxn>
                <a:cxn ang="0">
                  <a:pos x="180" y="52"/>
                </a:cxn>
                <a:cxn ang="0">
                  <a:pos x="185" y="40"/>
                </a:cxn>
                <a:cxn ang="0">
                  <a:pos x="186" y="28"/>
                </a:cxn>
                <a:cxn ang="0">
                  <a:pos x="185" y="22"/>
                </a:cxn>
                <a:cxn ang="0">
                  <a:pos x="181" y="16"/>
                </a:cxn>
                <a:cxn ang="0">
                  <a:pos x="178" y="10"/>
                </a:cxn>
                <a:cxn ang="0">
                  <a:pos x="173" y="7"/>
                </a:cxn>
                <a:cxn ang="0">
                  <a:pos x="169" y="3"/>
                </a:cxn>
                <a:cxn ang="0">
                  <a:pos x="162" y="1"/>
                </a:cxn>
                <a:cxn ang="0">
                  <a:pos x="156" y="0"/>
                </a:cxn>
                <a:cxn ang="0">
                  <a:pos x="149" y="0"/>
                </a:cxn>
                <a:cxn ang="0">
                  <a:pos x="28" y="17"/>
                </a:cxn>
                <a:cxn ang="0">
                  <a:pos x="15" y="22"/>
                </a:cxn>
                <a:cxn ang="0">
                  <a:pos x="6" y="30"/>
                </a:cxn>
                <a:cxn ang="0">
                  <a:pos x="1" y="41"/>
                </a:cxn>
                <a:cxn ang="0">
                  <a:pos x="0" y="54"/>
                </a:cxn>
              </a:cxnLst>
              <a:rect l="0" t="0" r="r" b="b"/>
              <a:pathLst>
                <a:path w="186" h="82">
                  <a:moveTo>
                    <a:pt x="0" y="54"/>
                  </a:moveTo>
                  <a:lnTo>
                    <a:pt x="1" y="61"/>
                  </a:lnTo>
                  <a:lnTo>
                    <a:pt x="5" y="67"/>
                  </a:lnTo>
                  <a:lnTo>
                    <a:pt x="8" y="71"/>
                  </a:lnTo>
                  <a:lnTo>
                    <a:pt x="13" y="76"/>
                  </a:lnTo>
                  <a:lnTo>
                    <a:pt x="18" y="79"/>
                  </a:lnTo>
                  <a:lnTo>
                    <a:pt x="23" y="81"/>
                  </a:lnTo>
                  <a:lnTo>
                    <a:pt x="29" y="82"/>
                  </a:lnTo>
                  <a:lnTo>
                    <a:pt x="36" y="82"/>
                  </a:lnTo>
                  <a:lnTo>
                    <a:pt x="158" y="64"/>
                  </a:lnTo>
                  <a:lnTo>
                    <a:pt x="158" y="64"/>
                  </a:lnTo>
                  <a:lnTo>
                    <a:pt x="171" y="60"/>
                  </a:lnTo>
                  <a:lnTo>
                    <a:pt x="180" y="52"/>
                  </a:lnTo>
                  <a:lnTo>
                    <a:pt x="185" y="40"/>
                  </a:lnTo>
                  <a:lnTo>
                    <a:pt x="186" y="28"/>
                  </a:lnTo>
                  <a:lnTo>
                    <a:pt x="185" y="22"/>
                  </a:lnTo>
                  <a:lnTo>
                    <a:pt x="181" y="16"/>
                  </a:lnTo>
                  <a:lnTo>
                    <a:pt x="178" y="10"/>
                  </a:lnTo>
                  <a:lnTo>
                    <a:pt x="173" y="7"/>
                  </a:lnTo>
                  <a:lnTo>
                    <a:pt x="169" y="3"/>
                  </a:lnTo>
                  <a:lnTo>
                    <a:pt x="162" y="1"/>
                  </a:lnTo>
                  <a:lnTo>
                    <a:pt x="156" y="0"/>
                  </a:lnTo>
                  <a:lnTo>
                    <a:pt x="149" y="0"/>
                  </a:lnTo>
                  <a:lnTo>
                    <a:pt x="28" y="17"/>
                  </a:lnTo>
                  <a:lnTo>
                    <a:pt x="15" y="22"/>
                  </a:lnTo>
                  <a:lnTo>
                    <a:pt x="6" y="30"/>
                  </a:lnTo>
                  <a:lnTo>
                    <a:pt x="1" y="41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4" name="Freeform 36"/>
            <p:cNvSpPr>
              <a:spLocks/>
            </p:cNvSpPr>
            <p:nvPr/>
          </p:nvSpPr>
          <p:spPr bwMode="auto">
            <a:xfrm>
              <a:off x="1777" y="1775"/>
              <a:ext cx="73" cy="160"/>
            </a:xfrm>
            <a:custGeom>
              <a:avLst/>
              <a:gdLst/>
              <a:ahLst/>
              <a:cxnLst>
                <a:cxn ang="0">
                  <a:pos x="78" y="109"/>
                </a:cxn>
                <a:cxn ang="0">
                  <a:pos x="90" y="101"/>
                </a:cxn>
                <a:cxn ang="0">
                  <a:pos x="100" y="88"/>
                </a:cxn>
                <a:cxn ang="0">
                  <a:pos x="106" y="73"/>
                </a:cxn>
                <a:cxn ang="0">
                  <a:pos x="108" y="56"/>
                </a:cxn>
                <a:cxn ang="0">
                  <a:pos x="107" y="45"/>
                </a:cxn>
                <a:cxn ang="0">
                  <a:pos x="105" y="34"/>
                </a:cxn>
                <a:cxn ang="0">
                  <a:pos x="100" y="25"/>
                </a:cxn>
                <a:cxn ang="0">
                  <a:pos x="95" y="16"/>
                </a:cxn>
                <a:cxn ang="0">
                  <a:pos x="88" y="9"/>
                </a:cxn>
                <a:cxn ang="0">
                  <a:pos x="81" y="4"/>
                </a:cxn>
                <a:cxn ang="0">
                  <a:pos x="72" y="1"/>
                </a:cxn>
                <a:cxn ang="0">
                  <a:pos x="62" y="0"/>
                </a:cxn>
                <a:cxn ang="0">
                  <a:pos x="53" y="1"/>
                </a:cxn>
                <a:cxn ang="0">
                  <a:pos x="44" y="4"/>
                </a:cxn>
                <a:cxn ang="0">
                  <a:pos x="36" y="9"/>
                </a:cxn>
                <a:cxn ang="0">
                  <a:pos x="29" y="16"/>
                </a:cxn>
                <a:cxn ang="0">
                  <a:pos x="23" y="25"/>
                </a:cxn>
                <a:cxn ang="0">
                  <a:pos x="19" y="34"/>
                </a:cxn>
                <a:cxn ang="0">
                  <a:pos x="16" y="45"/>
                </a:cxn>
                <a:cxn ang="0">
                  <a:pos x="15" y="56"/>
                </a:cxn>
                <a:cxn ang="0">
                  <a:pos x="16" y="65"/>
                </a:cxn>
                <a:cxn ang="0">
                  <a:pos x="17" y="75"/>
                </a:cxn>
                <a:cxn ang="0">
                  <a:pos x="21" y="84"/>
                </a:cxn>
                <a:cxn ang="0">
                  <a:pos x="25" y="92"/>
                </a:cxn>
                <a:cxn ang="0">
                  <a:pos x="31" y="99"/>
                </a:cxn>
                <a:cxn ang="0">
                  <a:pos x="37" y="104"/>
                </a:cxn>
                <a:cxn ang="0">
                  <a:pos x="44" y="108"/>
                </a:cxn>
                <a:cxn ang="0">
                  <a:pos x="52" y="111"/>
                </a:cxn>
                <a:cxn ang="0">
                  <a:pos x="0" y="220"/>
                </a:cxn>
                <a:cxn ang="0">
                  <a:pos x="70" y="319"/>
                </a:cxn>
                <a:cxn ang="0">
                  <a:pos x="146" y="210"/>
                </a:cxn>
                <a:cxn ang="0">
                  <a:pos x="78" y="109"/>
                </a:cxn>
              </a:cxnLst>
              <a:rect l="0" t="0" r="r" b="b"/>
              <a:pathLst>
                <a:path w="146" h="319">
                  <a:moveTo>
                    <a:pt x="78" y="109"/>
                  </a:moveTo>
                  <a:lnTo>
                    <a:pt x="90" y="101"/>
                  </a:lnTo>
                  <a:lnTo>
                    <a:pt x="100" y="88"/>
                  </a:lnTo>
                  <a:lnTo>
                    <a:pt x="106" y="73"/>
                  </a:lnTo>
                  <a:lnTo>
                    <a:pt x="108" y="56"/>
                  </a:lnTo>
                  <a:lnTo>
                    <a:pt x="107" y="45"/>
                  </a:lnTo>
                  <a:lnTo>
                    <a:pt x="105" y="34"/>
                  </a:lnTo>
                  <a:lnTo>
                    <a:pt x="100" y="25"/>
                  </a:lnTo>
                  <a:lnTo>
                    <a:pt x="95" y="16"/>
                  </a:lnTo>
                  <a:lnTo>
                    <a:pt x="88" y="9"/>
                  </a:lnTo>
                  <a:lnTo>
                    <a:pt x="81" y="4"/>
                  </a:lnTo>
                  <a:lnTo>
                    <a:pt x="72" y="1"/>
                  </a:lnTo>
                  <a:lnTo>
                    <a:pt x="62" y="0"/>
                  </a:lnTo>
                  <a:lnTo>
                    <a:pt x="53" y="1"/>
                  </a:lnTo>
                  <a:lnTo>
                    <a:pt x="44" y="4"/>
                  </a:lnTo>
                  <a:lnTo>
                    <a:pt x="36" y="9"/>
                  </a:lnTo>
                  <a:lnTo>
                    <a:pt x="29" y="16"/>
                  </a:lnTo>
                  <a:lnTo>
                    <a:pt x="23" y="25"/>
                  </a:lnTo>
                  <a:lnTo>
                    <a:pt x="19" y="34"/>
                  </a:lnTo>
                  <a:lnTo>
                    <a:pt x="16" y="45"/>
                  </a:lnTo>
                  <a:lnTo>
                    <a:pt x="15" y="56"/>
                  </a:lnTo>
                  <a:lnTo>
                    <a:pt x="16" y="65"/>
                  </a:lnTo>
                  <a:lnTo>
                    <a:pt x="17" y="75"/>
                  </a:lnTo>
                  <a:lnTo>
                    <a:pt x="21" y="84"/>
                  </a:lnTo>
                  <a:lnTo>
                    <a:pt x="25" y="92"/>
                  </a:lnTo>
                  <a:lnTo>
                    <a:pt x="31" y="99"/>
                  </a:lnTo>
                  <a:lnTo>
                    <a:pt x="37" y="104"/>
                  </a:lnTo>
                  <a:lnTo>
                    <a:pt x="44" y="108"/>
                  </a:lnTo>
                  <a:lnTo>
                    <a:pt x="52" y="111"/>
                  </a:lnTo>
                  <a:lnTo>
                    <a:pt x="0" y="220"/>
                  </a:lnTo>
                  <a:lnTo>
                    <a:pt x="70" y="319"/>
                  </a:lnTo>
                  <a:lnTo>
                    <a:pt x="146" y="210"/>
                  </a:lnTo>
                  <a:lnTo>
                    <a:pt x="78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5" name="Freeform 37"/>
            <p:cNvSpPr>
              <a:spLocks/>
            </p:cNvSpPr>
            <p:nvPr/>
          </p:nvSpPr>
          <p:spPr bwMode="auto">
            <a:xfrm>
              <a:off x="1343" y="1209"/>
              <a:ext cx="50" cy="50"/>
            </a:xfrm>
            <a:custGeom>
              <a:avLst/>
              <a:gdLst/>
              <a:ahLst/>
              <a:cxnLst>
                <a:cxn ang="0">
                  <a:pos x="51" y="99"/>
                </a:cxn>
                <a:cxn ang="0">
                  <a:pos x="60" y="98"/>
                </a:cxn>
                <a:cxn ang="0">
                  <a:pos x="69" y="96"/>
                </a:cxn>
                <a:cxn ang="0">
                  <a:pos x="79" y="91"/>
                </a:cxn>
                <a:cxn ang="0">
                  <a:pos x="86" y="84"/>
                </a:cxn>
                <a:cxn ang="0">
                  <a:pos x="91" y="77"/>
                </a:cxn>
                <a:cxn ang="0">
                  <a:pos x="97" y="69"/>
                </a:cxn>
                <a:cxn ang="0">
                  <a:pos x="99" y="60"/>
                </a:cxn>
                <a:cxn ang="0">
                  <a:pos x="100" y="50"/>
                </a:cxn>
                <a:cxn ang="0">
                  <a:pos x="99" y="39"/>
                </a:cxn>
                <a:cxn ang="0">
                  <a:pos x="97" y="30"/>
                </a:cxn>
                <a:cxn ang="0">
                  <a:pos x="91" y="22"/>
                </a:cxn>
                <a:cxn ang="0">
                  <a:pos x="86" y="14"/>
                </a:cxn>
                <a:cxn ang="0">
                  <a:pos x="79" y="8"/>
                </a:cxn>
                <a:cxn ang="0">
                  <a:pos x="69" y="4"/>
                </a:cxn>
                <a:cxn ang="0">
                  <a:pos x="60" y="1"/>
                </a:cxn>
                <a:cxn ang="0">
                  <a:pos x="51" y="0"/>
                </a:cxn>
                <a:cxn ang="0">
                  <a:pos x="41" y="1"/>
                </a:cxn>
                <a:cxn ang="0">
                  <a:pos x="31" y="4"/>
                </a:cxn>
                <a:cxn ang="0">
                  <a:pos x="23" y="8"/>
                </a:cxn>
                <a:cxn ang="0">
                  <a:pos x="15" y="14"/>
                </a:cxn>
                <a:cxn ang="0">
                  <a:pos x="9" y="22"/>
                </a:cxn>
                <a:cxn ang="0">
                  <a:pos x="5" y="30"/>
                </a:cxn>
                <a:cxn ang="0">
                  <a:pos x="1" y="39"/>
                </a:cxn>
                <a:cxn ang="0">
                  <a:pos x="0" y="50"/>
                </a:cxn>
                <a:cxn ang="0">
                  <a:pos x="1" y="60"/>
                </a:cxn>
                <a:cxn ang="0">
                  <a:pos x="5" y="69"/>
                </a:cxn>
                <a:cxn ang="0">
                  <a:pos x="9" y="77"/>
                </a:cxn>
                <a:cxn ang="0">
                  <a:pos x="15" y="84"/>
                </a:cxn>
                <a:cxn ang="0">
                  <a:pos x="23" y="91"/>
                </a:cxn>
                <a:cxn ang="0">
                  <a:pos x="31" y="96"/>
                </a:cxn>
                <a:cxn ang="0">
                  <a:pos x="41" y="98"/>
                </a:cxn>
                <a:cxn ang="0">
                  <a:pos x="51" y="99"/>
                </a:cxn>
              </a:cxnLst>
              <a:rect l="0" t="0" r="r" b="b"/>
              <a:pathLst>
                <a:path w="100" h="99">
                  <a:moveTo>
                    <a:pt x="51" y="99"/>
                  </a:moveTo>
                  <a:lnTo>
                    <a:pt x="60" y="98"/>
                  </a:lnTo>
                  <a:lnTo>
                    <a:pt x="69" y="96"/>
                  </a:lnTo>
                  <a:lnTo>
                    <a:pt x="79" y="91"/>
                  </a:lnTo>
                  <a:lnTo>
                    <a:pt x="86" y="84"/>
                  </a:lnTo>
                  <a:lnTo>
                    <a:pt x="91" y="77"/>
                  </a:lnTo>
                  <a:lnTo>
                    <a:pt x="97" y="69"/>
                  </a:lnTo>
                  <a:lnTo>
                    <a:pt x="99" y="60"/>
                  </a:lnTo>
                  <a:lnTo>
                    <a:pt x="100" y="50"/>
                  </a:lnTo>
                  <a:lnTo>
                    <a:pt x="99" y="39"/>
                  </a:lnTo>
                  <a:lnTo>
                    <a:pt x="97" y="30"/>
                  </a:lnTo>
                  <a:lnTo>
                    <a:pt x="91" y="22"/>
                  </a:lnTo>
                  <a:lnTo>
                    <a:pt x="86" y="14"/>
                  </a:lnTo>
                  <a:lnTo>
                    <a:pt x="79" y="8"/>
                  </a:lnTo>
                  <a:lnTo>
                    <a:pt x="69" y="4"/>
                  </a:lnTo>
                  <a:lnTo>
                    <a:pt x="60" y="1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31" y="4"/>
                  </a:lnTo>
                  <a:lnTo>
                    <a:pt x="23" y="8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5" y="30"/>
                  </a:lnTo>
                  <a:lnTo>
                    <a:pt x="1" y="39"/>
                  </a:lnTo>
                  <a:lnTo>
                    <a:pt x="0" y="50"/>
                  </a:lnTo>
                  <a:lnTo>
                    <a:pt x="1" y="60"/>
                  </a:lnTo>
                  <a:lnTo>
                    <a:pt x="5" y="69"/>
                  </a:lnTo>
                  <a:lnTo>
                    <a:pt x="9" y="77"/>
                  </a:lnTo>
                  <a:lnTo>
                    <a:pt x="15" y="84"/>
                  </a:lnTo>
                  <a:lnTo>
                    <a:pt x="23" y="91"/>
                  </a:lnTo>
                  <a:lnTo>
                    <a:pt x="31" y="96"/>
                  </a:lnTo>
                  <a:lnTo>
                    <a:pt x="41" y="98"/>
                  </a:lnTo>
                  <a:lnTo>
                    <a:pt x="51" y="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6" name="Freeform 38"/>
            <p:cNvSpPr>
              <a:spLocks/>
            </p:cNvSpPr>
            <p:nvPr/>
          </p:nvSpPr>
          <p:spPr bwMode="auto">
            <a:xfrm>
              <a:off x="1256" y="1136"/>
              <a:ext cx="50" cy="50"/>
            </a:xfrm>
            <a:custGeom>
              <a:avLst/>
              <a:gdLst/>
              <a:ahLst/>
              <a:cxnLst>
                <a:cxn ang="0">
                  <a:pos x="50" y="100"/>
                </a:cxn>
                <a:cxn ang="0">
                  <a:pos x="60" y="99"/>
                </a:cxn>
                <a:cxn ang="0">
                  <a:pos x="69" y="97"/>
                </a:cxn>
                <a:cxn ang="0">
                  <a:pos x="77" y="91"/>
                </a:cxn>
                <a:cxn ang="0">
                  <a:pos x="86" y="85"/>
                </a:cxn>
                <a:cxn ang="0">
                  <a:pos x="91" y="78"/>
                </a:cxn>
                <a:cxn ang="0">
                  <a:pos x="97" y="69"/>
                </a:cxn>
                <a:cxn ang="0">
                  <a:pos x="99" y="60"/>
                </a:cxn>
                <a:cxn ang="0">
                  <a:pos x="100" y="51"/>
                </a:cxn>
                <a:cxn ang="0">
                  <a:pos x="99" y="40"/>
                </a:cxn>
                <a:cxn ang="0">
                  <a:pos x="97" y="31"/>
                </a:cxn>
                <a:cxn ang="0">
                  <a:pos x="91" y="23"/>
                </a:cxn>
                <a:cxn ang="0">
                  <a:pos x="86" y="15"/>
                </a:cxn>
                <a:cxn ang="0">
                  <a:pos x="77" y="9"/>
                </a:cxn>
                <a:cxn ang="0">
                  <a:pos x="69" y="3"/>
                </a:cxn>
                <a:cxn ang="0">
                  <a:pos x="60" y="1"/>
                </a:cxn>
                <a:cxn ang="0">
                  <a:pos x="50" y="0"/>
                </a:cxn>
                <a:cxn ang="0">
                  <a:pos x="41" y="1"/>
                </a:cxn>
                <a:cxn ang="0">
                  <a:pos x="31" y="3"/>
                </a:cxn>
                <a:cxn ang="0">
                  <a:pos x="22" y="9"/>
                </a:cxn>
                <a:cxn ang="0">
                  <a:pos x="15" y="15"/>
                </a:cxn>
                <a:cxn ang="0">
                  <a:pos x="9" y="23"/>
                </a:cxn>
                <a:cxn ang="0">
                  <a:pos x="4" y="31"/>
                </a:cxn>
                <a:cxn ang="0">
                  <a:pos x="1" y="40"/>
                </a:cxn>
                <a:cxn ang="0">
                  <a:pos x="0" y="51"/>
                </a:cxn>
                <a:cxn ang="0">
                  <a:pos x="1" y="60"/>
                </a:cxn>
                <a:cxn ang="0">
                  <a:pos x="4" y="69"/>
                </a:cxn>
                <a:cxn ang="0">
                  <a:pos x="9" y="78"/>
                </a:cxn>
                <a:cxn ang="0">
                  <a:pos x="15" y="85"/>
                </a:cxn>
                <a:cxn ang="0">
                  <a:pos x="22" y="91"/>
                </a:cxn>
                <a:cxn ang="0">
                  <a:pos x="31" y="97"/>
                </a:cxn>
                <a:cxn ang="0">
                  <a:pos x="41" y="99"/>
                </a:cxn>
                <a:cxn ang="0">
                  <a:pos x="50" y="100"/>
                </a:cxn>
              </a:cxnLst>
              <a:rect l="0" t="0" r="r" b="b"/>
              <a:pathLst>
                <a:path w="100" h="100">
                  <a:moveTo>
                    <a:pt x="50" y="100"/>
                  </a:moveTo>
                  <a:lnTo>
                    <a:pt x="60" y="99"/>
                  </a:lnTo>
                  <a:lnTo>
                    <a:pt x="69" y="97"/>
                  </a:lnTo>
                  <a:lnTo>
                    <a:pt x="77" y="91"/>
                  </a:lnTo>
                  <a:lnTo>
                    <a:pt x="86" y="85"/>
                  </a:lnTo>
                  <a:lnTo>
                    <a:pt x="91" y="78"/>
                  </a:lnTo>
                  <a:lnTo>
                    <a:pt x="97" y="69"/>
                  </a:lnTo>
                  <a:lnTo>
                    <a:pt x="99" y="60"/>
                  </a:lnTo>
                  <a:lnTo>
                    <a:pt x="100" y="51"/>
                  </a:lnTo>
                  <a:lnTo>
                    <a:pt x="99" y="40"/>
                  </a:lnTo>
                  <a:lnTo>
                    <a:pt x="97" y="31"/>
                  </a:lnTo>
                  <a:lnTo>
                    <a:pt x="91" y="23"/>
                  </a:lnTo>
                  <a:lnTo>
                    <a:pt x="86" y="15"/>
                  </a:lnTo>
                  <a:lnTo>
                    <a:pt x="77" y="9"/>
                  </a:lnTo>
                  <a:lnTo>
                    <a:pt x="69" y="3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41" y="1"/>
                  </a:lnTo>
                  <a:lnTo>
                    <a:pt x="31" y="3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1" y="40"/>
                  </a:lnTo>
                  <a:lnTo>
                    <a:pt x="0" y="51"/>
                  </a:lnTo>
                  <a:lnTo>
                    <a:pt x="1" y="60"/>
                  </a:lnTo>
                  <a:lnTo>
                    <a:pt x="4" y="69"/>
                  </a:lnTo>
                  <a:lnTo>
                    <a:pt x="9" y="78"/>
                  </a:lnTo>
                  <a:lnTo>
                    <a:pt x="15" y="85"/>
                  </a:lnTo>
                  <a:lnTo>
                    <a:pt x="22" y="91"/>
                  </a:lnTo>
                  <a:lnTo>
                    <a:pt x="31" y="97"/>
                  </a:lnTo>
                  <a:lnTo>
                    <a:pt x="41" y="99"/>
                  </a:lnTo>
                  <a:lnTo>
                    <a:pt x="50" y="1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7" name="Freeform 39"/>
            <p:cNvSpPr>
              <a:spLocks/>
            </p:cNvSpPr>
            <p:nvPr/>
          </p:nvSpPr>
          <p:spPr bwMode="auto">
            <a:xfrm>
              <a:off x="1350" y="1080"/>
              <a:ext cx="50" cy="50"/>
            </a:xfrm>
            <a:custGeom>
              <a:avLst/>
              <a:gdLst/>
              <a:ahLst/>
              <a:cxnLst>
                <a:cxn ang="0">
                  <a:pos x="50" y="100"/>
                </a:cxn>
                <a:cxn ang="0">
                  <a:pos x="60" y="99"/>
                </a:cxn>
                <a:cxn ang="0">
                  <a:pos x="69" y="97"/>
                </a:cxn>
                <a:cxn ang="0">
                  <a:pos x="77" y="91"/>
                </a:cxn>
                <a:cxn ang="0">
                  <a:pos x="85" y="85"/>
                </a:cxn>
                <a:cxn ang="0">
                  <a:pos x="91" y="78"/>
                </a:cxn>
                <a:cxn ang="0">
                  <a:pos x="96" y="69"/>
                </a:cxn>
                <a:cxn ang="0">
                  <a:pos x="98" y="60"/>
                </a:cxn>
                <a:cxn ang="0">
                  <a:pos x="99" y="51"/>
                </a:cxn>
                <a:cxn ang="0">
                  <a:pos x="98" y="40"/>
                </a:cxn>
                <a:cxn ang="0">
                  <a:pos x="96" y="31"/>
                </a:cxn>
                <a:cxn ang="0">
                  <a:pos x="91" y="23"/>
                </a:cxn>
                <a:cxn ang="0">
                  <a:pos x="85" y="15"/>
                </a:cxn>
                <a:cxn ang="0">
                  <a:pos x="77" y="9"/>
                </a:cxn>
                <a:cxn ang="0">
                  <a:pos x="69" y="4"/>
                </a:cxn>
                <a:cxn ang="0">
                  <a:pos x="60" y="1"/>
                </a:cxn>
                <a:cxn ang="0">
                  <a:pos x="50" y="0"/>
                </a:cxn>
                <a:cxn ang="0">
                  <a:pos x="39" y="1"/>
                </a:cxn>
                <a:cxn ang="0">
                  <a:pos x="30" y="4"/>
                </a:cxn>
                <a:cxn ang="0">
                  <a:pos x="22" y="9"/>
                </a:cxn>
                <a:cxn ang="0">
                  <a:pos x="15" y="15"/>
                </a:cxn>
                <a:cxn ang="0">
                  <a:pos x="8" y="23"/>
                </a:cxn>
                <a:cxn ang="0">
                  <a:pos x="4" y="31"/>
                </a:cxn>
                <a:cxn ang="0">
                  <a:pos x="1" y="40"/>
                </a:cxn>
                <a:cxn ang="0">
                  <a:pos x="0" y="51"/>
                </a:cxn>
                <a:cxn ang="0">
                  <a:pos x="1" y="60"/>
                </a:cxn>
                <a:cxn ang="0">
                  <a:pos x="4" y="69"/>
                </a:cxn>
                <a:cxn ang="0">
                  <a:pos x="8" y="78"/>
                </a:cxn>
                <a:cxn ang="0">
                  <a:pos x="15" y="85"/>
                </a:cxn>
                <a:cxn ang="0">
                  <a:pos x="22" y="91"/>
                </a:cxn>
                <a:cxn ang="0">
                  <a:pos x="30" y="97"/>
                </a:cxn>
                <a:cxn ang="0">
                  <a:pos x="39" y="99"/>
                </a:cxn>
                <a:cxn ang="0">
                  <a:pos x="50" y="100"/>
                </a:cxn>
              </a:cxnLst>
              <a:rect l="0" t="0" r="r" b="b"/>
              <a:pathLst>
                <a:path w="99" h="100">
                  <a:moveTo>
                    <a:pt x="50" y="100"/>
                  </a:moveTo>
                  <a:lnTo>
                    <a:pt x="60" y="99"/>
                  </a:lnTo>
                  <a:lnTo>
                    <a:pt x="69" y="97"/>
                  </a:lnTo>
                  <a:lnTo>
                    <a:pt x="77" y="91"/>
                  </a:lnTo>
                  <a:lnTo>
                    <a:pt x="85" y="85"/>
                  </a:lnTo>
                  <a:lnTo>
                    <a:pt x="91" y="78"/>
                  </a:lnTo>
                  <a:lnTo>
                    <a:pt x="96" y="69"/>
                  </a:lnTo>
                  <a:lnTo>
                    <a:pt x="98" y="60"/>
                  </a:lnTo>
                  <a:lnTo>
                    <a:pt x="99" y="51"/>
                  </a:lnTo>
                  <a:lnTo>
                    <a:pt x="98" y="40"/>
                  </a:lnTo>
                  <a:lnTo>
                    <a:pt x="96" y="31"/>
                  </a:lnTo>
                  <a:lnTo>
                    <a:pt x="91" y="23"/>
                  </a:lnTo>
                  <a:lnTo>
                    <a:pt x="85" y="15"/>
                  </a:lnTo>
                  <a:lnTo>
                    <a:pt x="77" y="9"/>
                  </a:lnTo>
                  <a:lnTo>
                    <a:pt x="69" y="4"/>
                  </a:lnTo>
                  <a:lnTo>
                    <a:pt x="60" y="1"/>
                  </a:lnTo>
                  <a:lnTo>
                    <a:pt x="50" y="0"/>
                  </a:lnTo>
                  <a:lnTo>
                    <a:pt x="39" y="1"/>
                  </a:lnTo>
                  <a:lnTo>
                    <a:pt x="30" y="4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8" y="23"/>
                  </a:lnTo>
                  <a:lnTo>
                    <a:pt x="4" y="31"/>
                  </a:lnTo>
                  <a:lnTo>
                    <a:pt x="1" y="40"/>
                  </a:lnTo>
                  <a:lnTo>
                    <a:pt x="0" y="51"/>
                  </a:lnTo>
                  <a:lnTo>
                    <a:pt x="1" y="60"/>
                  </a:lnTo>
                  <a:lnTo>
                    <a:pt x="4" y="69"/>
                  </a:lnTo>
                  <a:lnTo>
                    <a:pt x="8" y="78"/>
                  </a:lnTo>
                  <a:lnTo>
                    <a:pt x="15" y="85"/>
                  </a:lnTo>
                  <a:lnTo>
                    <a:pt x="22" y="91"/>
                  </a:lnTo>
                  <a:lnTo>
                    <a:pt x="30" y="97"/>
                  </a:lnTo>
                  <a:lnTo>
                    <a:pt x="39" y="99"/>
                  </a:lnTo>
                  <a:lnTo>
                    <a:pt x="50" y="1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8" name="Freeform 40"/>
            <p:cNvSpPr>
              <a:spLocks/>
            </p:cNvSpPr>
            <p:nvPr/>
          </p:nvSpPr>
          <p:spPr bwMode="auto">
            <a:xfrm>
              <a:off x="1231" y="1308"/>
              <a:ext cx="281" cy="396"/>
            </a:xfrm>
            <a:custGeom>
              <a:avLst/>
              <a:gdLst/>
              <a:ahLst/>
              <a:cxnLst>
                <a:cxn ang="0">
                  <a:pos x="348" y="0"/>
                </a:cxn>
                <a:cxn ang="0">
                  <a:pos x="91" y="238"/>
                </a:cxn>
                <a:cxn ang="0">
                  <a:pos x="0" y="450"/>
                </a:cxn>
                <a:cxn ang="0">
                  <a:pos x="8" y="473"/>
                </a:cxn>
                <a:cxn ang="0">
                  <a:pos x="24" y="482"/>
                </a:cxn>
                <a:cxn ang="0">
                  <a:pos x="37" y="482"/>
                </a:cxn>
                <a:cxn ang="0">
                  <a:pos x="48" y="477"/>
                </a:cxn>
                <a:cxn ang="0">
                  <a:pos x="57" y="469"/>
                </a:cxn>
                <a:cxn ang="0">
                  <a:pos x="157" y="251"/>
                </a:cxn>
                <a:cxn ang="0">
                  <a:pos x="283" y="65"/>
                </a:cxn>
                <a:cxn ang="0">
                  <a:pos x="314" y="319"/>
                </a:cxn>
                <a:cxn ang="0">
                  <a:pos x="227" y="322"/>
                </a:cxn>
                <a:cxn ang="0">
                  <a:pos x="210" y="339"/>
                </a:cxn>
                <a:cxn ang="0">
                  <a:pos x="210" y="364"/>
                </a:cxn>
                <a:cxn ang="0">
                  <a:pos x="227" y="382"/>
                </a:cxn>
                <a:cxn ang="0">
                  <a:pos x="240" y="384"/>
                </a:cxn>
                <a:cxn ang="0">
                  <a:pos x="373" y="446"/>
                </a:cxn>
                <a:cxn ang="0">
                  <a:pos x="282" y="446"/>
                </a:cxn>
                <a:cxn ang="0">
                  <a:pos x="259" y="455"/>
                </a:cxn>
                <a:cxn ang="0">
                  <a:pos x="250" y="478"/>
                </a:cxn>
                <a:cxn ang="0">
                  <a:pos x="259" y="501"/>
                </a:cxn>
                <a:cxn ang="0">
                  <a:pos x="282" y="512"/>
                </a:cxn>
                <a:cxn ang="0">
                  <a:pos x="397" y="512"/>
                </a:cxn>
                <a:cxn ang="0">
                  <a:pos x="401" y="511"/>
                </a:cxn>
                <a:cxn ang="0">
                  <a:pos x="433" y="574"/>
                </a:cxn>
                <a:cxn ang="0">
                  <a:pos x="322" y="576"/>
                </a:cxn>
                <a:cxn ang="0">
                  <a:pos x="305" y="594"/>
                </a:cxn>
                <a:cxn ang="0">
                  <a:pos x="305" y="619"/>
                </a:cxn>
                <a:cxn ang="0">
                  <a:pos x="322" y="636"/>
                </a:cxn>
                <a:cxn ang="0">
                  <a:pos x="448" y="638"/>
                </a:cxn>
                <a:cxn ang="0">
                  <a:pos x="455" y="637"/>
                </a:cxn>
                <a:cxn ang="0">
                  <a:pos x="461" y="635"/>
                </a:cxn>
                <a:cxn ang="0">
                  <a:pos x="434" y="728"/>
                </a:cxn>
                <a:cxn ang="0">
                  <a:pos x="60" y="731"/>
                </a:cxn>
                <a:cxn ang="0">
                  <a:pos x="42" y="748"/>
                </a:cxn>
                <a:cxn ang="0">
                  <a:pos x="42" y="773"/>
                </a:cxn>
                <a:cxn ang="0">
                  <a:pos x="60" y="791"/>
                </a:cxn>
                <a:cxn ang="0">
                  <a:pos x="72" y="793"/>
                </a:cxn>
                <a:cxn ang="0">
                  <a:pos x="561" y="697"/>
                </a:cxn>
              </a:cxnLst>
              <a:rect l="0" t="0" r="r" b="b"/>
              <a:pathLst>
                <a:path w="561" h="793">
                  <a:moveTo>
                    <a:pt x="348" y="238"/>
                  </a:moveTo>
                  <a:lnTo>
                    <a:pt x="348" y="0"/>
                  </a:lnTo>
                  <a:lnTo>
                    <a:pt x="91" y="0"/>
                  </a:lnTo>
                  <a:lnTo>
                    <a:pt x="91" y="238"/>
                  </a:lnTo>
                  <a:lnTo>
                    <a:pt x="2" y="437"/>
                  </a:lnTo>
                  <a:lnTo>
                    <a:pt x="0" y="450"/>
                  </a:lnTo>
                  <a:lnTo>
                    <a:pt x="2" y="461"/>
                  </a:lnTo>
                  <a:lnTo>
                    <a:pt x="8" y="473"/>
                  </a:lnTo>
                  <a:lnTo>
                    <a:pt x="18" y="479"/>
                  </a:lnTo>
                  <a:lnTo>
                    <a:pt x="24" y="482"/>
                  </a:lnTo>
                  <a:lnTo>
                    <a:pt x="31" y="482"/>
                  </a:lnTo>
                  <a:lnTo>
                    <a:pt x="37" y="482"/>
                  </a:lnTo>
                  <a:lnTo>
                    <a:pt x="44" y="479"/>
                  </a:lnTo>
                  <a:lnTo>
                    <a:pt x="48" y="477"/>
                  </a:lnTo>
                  <a:lnTo>
                    <a:pt x="54" y="474"/>
                  </a:lnTo>
                  <a:lnTo>
                    <a:pt x="57" y="469"/>
                  </a:lnTo>
                  <a:lnTo>
                    <a:pt x="61" y="463"/>
                  </a:lnTo>
                  <a:lnTo>
                    <a:pt x="157" y="251"/>
                  </a:lnTo>
                  <a:lnTo>
                    <a:pt x="157" y="65"/>
                  </a:lnTo>
                  <a:lnTo>
                    <a:pt x="283" y="65"/>
                  </a:lnTo>
                  <a:lnTo>
                    <a:pt x="283" y="251"/>
                  </a:lnTo>
                  <a:lnTo>
                    <a:pt x="314" y="319"/>
                  </a:lnTo>
                  <a:lnTo>
                    <a:pt x="240" y="319"/>
                  </a:lnTo>
                  <a:lnTo>
                    <a:pt x="227" y="322"/>
                  </a:lnTo>
                  <a:lnTo>
                    <a:pt x="216" y="329"/>
                  </a:lnTo>
                  <a:lnTo>
                    <a:pt x="210" y="339"/>
                  </a:lnTo>
                  <a:lnTo>
                    <a:pt x="207" y="352"/>
                  </a:lnTo>
                  <a:lnTo>
                    <a:pt x="210" y="364"/>
                  </a:lnTo>
                  <a:lnTo>
                    <a:pt x="216" y="375"/>
                  </a:lnTo>
                  <a:lnTo>
                    <a:pt x="227" y="382"/>
                  </a:lnTo>
                  <a:lnTo>
                    <a:pt x="240" y="384"/>
                  </a:lnTo>
                  <a:lnTo>
                    <a:pt x="240" y="384"/>
                  </a:lnTo>
                  <a:lnTo>
                    <a:pt x="344" y="384"/>
                  </a:lnTo>
                  <a:lnTo>
                    <a:pt x="373" y="446"/>
                  </a:lnTo>
                  <a:lnTo>
                    <a:pt x="282" y="446"/>
                  </a:lnTo>
                  <a:lnTo>
                    <a:pt x="282" y="446"/>
                  </a:lnTo>
                  <a:lnTo>
                    <a:pt x="269" y="448"/>
                  </a:lnTo>
                  <a:lnTo>
                    <a:pt x="259" y="455"/>
                  </a:lnTo>
                  <a:lnTo>
                    <a:pt x="252" y="466"/>
                  </a:lnTo>
                  <a:lnTo>
                    <a:pt x="250" y="478"/>
                  </a:lnTo>
                  <a:lnTo>
                    <a:pt x="252" y="491"/>
                  </a:lnTo>
                  <a:lnTo>
                    <a:pt x="259" y="501"/>
                  </a:lnTo>
                  <a:lnTo>
                    <a:pt x="269" y="509"/>
                  </a:lnTo>
                  <a:lnTo>
                    <a:pt x="282" y="512"/>
                  </a:lnTo>
                  <a:lnTo>
                    <a:pt x="395" y="512"/>
                  </a:lnTo>
                  <a:lnTo>
                    <a:pt x="397" y="512"/>
                  </a:lnTo>
                  <a:lnTo>
                    <a:pt x="400" y="511"/>
                  </a:lnTo>
                  <a:lnTo>
                    <a:pt x="401" y="511"/>
                  </a:lnTo>
                  <a:lnTo>
                    <a:pt x="403" y="511"/>
                  </a:lnTo>
                  <a:lnTo>
                    <a:pt x="433" y="574"/>
                  </a:lnTo>
                  <a:lnTo>
                    <a:pt x="335" y="574"/>
                  </a:lnTo>
                  <a:lnTo>
                    <a:pt x="322" y="576"/>
                  </a:lnTo>
                  <a:lnTo>
                    <a:pt x="312" y="583"/>
                  </a:lnTo>
                  <a:lnTo>
                    <a:pt x="305" y="594"/>
                  </a:lnTo>
                  <a:lnTo>
                    <a:pt x="303" y="606"/>
                  </a:lnTo>
                  <a:lnTo>
                    <a:pt x="305" y="619"/>
                  </a:lnTo>
                  <a:lnTo>
                    <a:pt x="312" y="629"/>
                  </a:lnTo>
                  <a:lnTo>
                    <a:pt x="322" y="636"/>
                  </a:lnTo>
                  <a:lnTo>
                    <a:pt x="335" y="638"/>
                  </a:lnTo>
                  <a:lnTo>
                    <a:pt x="448" y="638"/>
                  </a:lnTo>
                  <a:lnTo>
                    <a:pt x="452" y="638"/>
                  </a:lnTo>
                  <a:lnTo>
                    <a:pt x="455" y="637"/>
                  </a:lnTo>
                  <a:lnTo>
                    <a:pt x="458" y="636"/>
                  </a:lnTo>
                  <a:lnTo>
                    <a:pt x="461" y="635"/>
                  </a:lnTo>
                  <a:lnTo>
                    <a:pt x="483" y="682"/>
                  </a:lnTo>
                  <a:lnTo>
                    <a:pt x="434" y="728"/>
                  </a:lnTo>
                  <a:lnTo>
                    <a:pt x="72" y="728"/>
                  </a:lnTo>
                  <a:lnTo>
                    <a:pt x="60" y="731"/>
                  </a:lnTo>
                  <a:lnTo>
                    <a:pt x="49" y="738"/>
                  </a:lnTo>
                  <a:lnTo>
                    <a:pt x="42" y="748"/>
                  </a:lnTo>
                  <a:lnTo>
                    <a:pt x="40" y="761"/>
                  </a:lnTo>
                  <a:lnTo>
                    <a:pt x="42" y="773"/>
                  </a:lnTo>
                  <a:lnTo>
                    <a:pt x="49" y="784"/>
                  </a:lnTo>
                  <a:lnTo>
                    <a:pt x="60" y="791"/>
                  </a:lnTo>
                  <a:lnTo>
                    <a:pt x="72" y="793"/>
                  </a:lnTo>
                  <a:lnTo>
                    <a:pt x="72" y="793"/>
                  </a:lnTo>
                  <a:lnTo>
                    <a:pt x="460" y="793"/>
                  </a:lnTo>
                  <a:lnTo>
                    <a:pt x="561" y="697"/>
                  </a:lnTo>
                  <a:lnTo>
                    <a:pt x="348" y="2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09" name="Freeform 41"/>
            <p:cNvSpPr>
              <a:spLocks/>
            </p:cNvSpPr>
            <p:nvPr/>
          </p:nvSpPr>
          <p:spPr bwMode="auto">
            <a:xfrm>
              <a:off x="1387" y="1695"/>
              <a:ext cx="362" cy="334"/>
            </a:xfrm>
            <a:custGeom>
              <a:avLst/>
              <a:gdLst/>
              <a:ahLst/>
              <a:cxnLst>
                <a:cxn ang="0">
                  <a:pos x="463" y="393"/>
                </a:cxn>
                <a:cxn ang="0">
                  <a:pos x="447" y="88"/>
                </a:cxn>
                <a:cxn ang="0">
                  <a:pos x="483" y="76"/>
                </a:cxn>
                <a:cxn ang="0">
                  <a:pos x="510" y="68"/>
                </a:cxn>
                <a:cxn ang="0">
                  <a:pos x="529" y="65"/>
                </a:cxn>
                <a:cxn ang="0">
                  <a:pos x="536" y="64"/>
                </a:cxn>
                <a:cxn ang="0">
                  <a:pos x="548" y="59"/>
                </a:cxn>
                <a:cxn ang="0">
                  <a:pos x="562" y="40"/>
                </a:cxn>
                <a:cxn ang="0">
                  <a:pos x="561" y="21"/>
                </a:cxn>
                <a:cxn ang="0">
                  <a:pos x="555" y="10"/>
                </a:cxn>
                <a:cxn ang="0">
                  <a:pos x="545" y="3"/>
                </a:cxn>
                <a:cxn ang="0">
                  <a:pos x="534" y="0"/>
                </a:cxn>
                <a:cxn ang="0">
                  <a:pos x="527" y="0"/>
                </a:cxn>
                <a:cxn ang="0">
                  <a:pos x="509" y="4"/>
                </a:cxn>
                <a:cxn ang="0">
                  <a:pos x="471" y="12"/>
                </a:cxn>
                <a:cxn ang="0">
                  <a:pos x="415" y="29"/>
                </a:cxn>
                <a:cxn ang="0">
                  <a:pos x="346" y="57"/>
                </a:cxn>
                <a:cxn ang="0">
                  <a:pos x="266" y="96"/>
                </a:cxn>
                <a:cxn ang="0">
                  <a:pos x="181" y="149"/>
                </a:cxn>
                <a:cxn ang="0">
                  <a:pos x="93" y="218"/>
                </a:cxn>
                <a:cxn ang="0">
                  <a:pos x="8" y="304"/>
                </a:cxn>
                <a:cxn ang="0">
                  <a:pos x="0" y="328"/>
                </a:cxn>
                <a:cxn ang="0">
                  <a:pos x="10" y="349"/>
                </a:cxn>
                <a:cxn ang="0">
                  <a:pos x="22" y="356"/>
                </a:cxn>
                <a:cxn ang="0">
                  <a:pos x="35" y="357"/>
                </a:cxn>
                <a:cxn ang="0">
                  <a:pos x="46" y="354"/>
                </a:cxn>
                <a:cxn ang="0">
                  <a:pos x="56" y="347"/>
                </a:cxn>
                <a:cxn ang="0">
                  <a:pos x="98" y="303"/>
                </a:cxn>
                <a:cxn ang="0">
                  <a:pos x="141" y="263"/>
                </a:cxn>
                <a:cxn ang="0">
                  <a:pos x="183" y="228"/>
                </a:cxn>
                <a:cxn ang="0">
                  <a:pos x="226" y="197"/>
                </a:cxn>
                <a:cxn ang="0">
                  <a:pos x="268" y="171"/>
                </a:cxn>
                <a:cxn ang="0">
                  <a:pos x="310" y="148"/>
                </a:cxn>
                <a:cxn ang="0">
                  <a:pos x="349" y="127"/>
                </a:cxn>
                <a:cxn ang="0">
                  <a:pos x="386" y="111"/>
                </a:cxn>
                <a:cxn ang="0">
                  <a:pos x="376" y="402"/>
                </a:cxn>
                <a:cxn ang="0">
                  <a:pos x="675" y="664"/>
                </a:cxn>
                <a:cxn ang="0">
                  <a:pos x="687" y="669"/>
                </a:cxn>
                <a:cxn ang="0">
                  <a:pos x="699" y="667"/>
                </a:cxn>
                <a:cxn ang="0">
                  <a:pos x="711" y="662"/>
                </a:cxn>
                <a:cxn ang="0">
                  <a:pos x="721" y="647"/>
                </a:cxn>
                <a:cxn ang="0">
                  <a:pos x="720" y="622"/>
                </a:cxn>
              </a:cxnLst>
              <a:rect l="0" t="0" r="r" b="b"/>
              <a:pathLst>
                <a:path w="724" h="669">
                  <a:moveTo>
                    <a:pt x="712" y="612"/>
                  </a:moveTo>
                  <a:lnTo>
                    <a:pt x="463" y="393"/>
                  </a:lnTo>
                  <a:lnTo>
                    <a:pt x="524" y="313"/>
                  </a:lnTo>
                  <a:lnTo>
                    <a:pt x="447" y="88"/>
                  </a:lnTo>
                  <a:lnTo>
                    <a:pt x="466" y="82"/>
                  </a:lnTo>
                  <a:lnTo>
                    <a:pt x="483" y="76"/>
                  </a:lnTo>
                  <a:lnTo>
                    <a:pt x="498" y="72"/>
                  </a:lnTo>
                  <a:lnTo>
                    <a:pt x="510" y="68"/>
                  </a:lnTo>
                  <a:lnTo>
                    <a:pt x="521" y="66"/>
                  </a:lnTo>
                  <a:lnTo>
                    <a:pt x="529" y="65"/>
                  </a:lnTo>
                  <a:lnTo>
                    <a:pt x="534" y="64"/>
                  </a:lnTo>
                  <a:lnTo>
                    <a:pt x="536" y="64"/>
                  </a:lnTo>
                  <a:lnTo>
                    <a:pt x="536" y="64"/>
                  </a:lnTo>
                  <a:lnTo>
                    <a:pt x="548" y="59"/>
                  </a:lnTo>
                  <a:lnTo>
                    <a:pt x="558" y="51"/>
                  </a:lnTo>
                  <a:lnTo>
                    <a:pt x="562" y="40"/>
                  </a:lnTo>
                  <a:lnTo>
                    <a:pt x="563" y="27"/>
                  </a:lnTo>
                  <a:lnTo>
                    <a:pt x="561" y="21"/>
                  </a:lnTo>
                  <a:lnTo>
                    <a:pt x="559" y="15"/>
                  </a:lnTo>
                  <a:lnTo>
                    <a:pt x="555" y="10"/>
                  </a:lnTo>
                  <a:lnTo>
                    <a:pt x="551" y="6"/>
                  </a:lnTo>
                  <a:lnTo>
                    <a:pt x="545" y="3"/>
                  </a:lnTo>
                  <a:lnTo>
                    <a:pt x="539" y="0"/>
                  </a:lnTo>
                  <a:lnTo>
                    <a:pt x="534" y="0"/>
                  </a:lnTo>
                  <a:lnTo>
                    <a:pt x="527" y="0"/>
                  </a:lnTo>
                  <a:lnTo>
                    <a:pt x="527" y="0"/>
                  </a:lnTo>
                  <a:lnTo>
                    <a:pt x="521" y="2"/>
                  </a:lnTo>
                  <a:lnTo>
                    <a:pt x="509" y="4"/>
                  </a:lnTo>
                  <a:lnTo>
                    <a:pt x="493" y="7"/>
                  </a:lnTo>
                  <a:lnTo>
                    <a:pt x="471" y="12"/>
                  </a:lnTo>
                  <a:lnTo>
                    <a:pt x="445" y="20"/>
                  </a:lnTo>
                  <a:lnTo>
                    <a:pt x="415" y="29"/>
                  </a:lnTo>
                  <a:lnTo>
                    <a:pt x="381" y="42"/>
                  </a:lnTo>
                  <a:lnTo>
                    <a:pt x="346" y="57"/>
                  </a:lnTo>
                  <a:lnTo>
                    <a:pt x="306" y="75"/>
                  </a:lnTo>
                  <a:lnTo>
                    <a:pt x="266" y="96"/>
                  </a:lnTo>
                  <a:lnTo>
                    <a:pt x="224" y="121"/>
                  </a:lnTo>
                  <a:lnTo>
                    <a:pt x="181" y="149"/>
                  </a:lnTo>
                  <a:lnTo>
                    <a:pt x="137" y="181"/>
                  </a:lnTo>
                  <a:lnTo>
                    <a:pt x="93" y="218"/>
                  </a:lnTo>
                  <a:lnTo>
                    <a:pt x="51" y="258"/>
                  </a:lnTo>
                  <a:lnTo>
                    <a:pt x="8" y="304"/>
                  </a:lnTo>
                  <a:lnTo>
                    <a:pt x="1" y="316"/>
                  </a:lnTo>
                  <a:lnTo>
                    <a:pt x="0" y="328"/>
                  </a:lnTo>
                  <a:lnTo>
                    <a:pt x="3" y="339"/>
                  </a:lnTo>
                  <a:lnTo>
                    <a:pt x="10" y="349"/>
                  </a:lnTo>
                  <a:lnTo>
                    <a:pt x="16" y="354"/>
                  </a:lnTo>
                  <a:lnTo>
                    <a:pt x="22" y="356"/>
                  </a:lnTo>
                  <a:lnTo>
                    <a:pt x="28" y="357"/>
                  </a:lnTo>
                  <a:lnTo>
                    <a:pt x="35" y="357"/>
                  </a:lnTo>
                  <a:lnTo>
                    <a:pt x="40" y="356"/>
                  </a:lnTo>
                  <a:lnTo>
                    <a:pt x="46" y="354"/>
                  </a:lnTo>
                  <a:lnTo>
                    <a:pt x="52" y="352"/>
                  </a:lnTo>
                  <a:lnTo>
                    <a:pt x="56" y="347"/>
                  </a:lnTo>
                  <a:lnTo>
                    <a:pt x="77" y="324"/>
                  </a:lnTo>
                  <a:lnTo>
                    <a:pt x="98" y="303"/>
                  </a:lnTo>
                  <a:lnTo>
                    <a:pt x="119" y="283"/>
                  </a:lnTo>
                  <a:lnTo>
                    <a:pt x="141" y="263"/>
                  </a:lnTo>
                  <a:lnTo>
                    <a:pt x="161" y="246"/>
                  </a:lnTo>
                  <a:lnTo>
                    <a:pt x="183" y="228"/>
                  </a:lnTo>
                  <a:lnTo>
                    <a:pt x="205" y="212"/>
                  </a:lnTo>
                  <a:lnTo>
                    <a:pt x="226" y="197"/>
                  </a:lnTo>
                  <a:lnTo>
                    <a:pt x="248" y="184"/>
                  </a:lnTo>
                  <a:lnTo>
                    <a:pt x="268" y="171"/>
                  </a:lnTo>
                  <a:lnTo>
                    <a:pt x="289" y="158"/>
                  </a:lnTo>
                  <a:lnTo>
                    <a:pt x="310" y="148"/>
                  </a:lnTo>
                  <a:lnTo>
                    <a:pt x="330" y="137"/>
                  </a:lnTo>
                  <a:lnTo>
                    <a:pt x="349" y="127"/>
                  </a:lnTo>
                  <a:lnTo>
                    <a:pt x="368" y="119"/>
                  </a:lnTo>
                  <a:lnTo>
                    <a:pt x="386" y="111"/>
                  </a:lnTo>
                  <a:lnTo>
                    <a:pt x="452" y="301"/>
                  </a:lnTo>
                  <a:lnTo>
                    <a:pt x="376" y="402"/>
                  </a:lnTo>
                  <a:lnTo>
                    <a:pt x="669" y="660"/>
                  </a:lnTo>
                  <a:lnTo>
                    <a:pt x="675" y="664"/>
                  </a:lnTo>
                  <a:lnTo>
                    <a:pt x="681" y="666"/>
                  </a:lnTo>
                  <a:lnTo>
                    <a:pt x="687" y="669"/>
                  </a:lnTo>
                  <a:lnTo>
                    <a:pt x="693" y="669"/>
                  </a:lnTo>
                  <a:lnTo>
                    <a:pt x="699" y="667"/>
                  </a:lnTo>
                  <a:lnTo>
                    <a:pt x="705" y="665"/>
                  </a:lnTo>
                  <a:lnTo>
                    <a:pt x="711" y="662"/>
                  </a:lnTo>
                  <a:lnTo>
                    <a:pt x="716" y="657"/>
                  </a:lnTo>
                  <a:lnTo>
                    <a:pt x="721" y="647"/>
                  </a:lnTo>
                  <a:lnTo>
                    <a:pt x="724" y="634"/>
                  </a:lnTo>
                  <a:lnTo>
                    <a:pt x="720" y="622"/>
                  </a:lnTo>
                  <a:lnTo>
                    <a:pt x="712" y="6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0" name="Freeform 42"/>
            <p:cNvSpPr>
              <a:spLocks/>
            </p:cNvSpPr>
            <p:nvPr/>
          </p:nvSpPr>
          <p:spPr bwMode="auto">
            <a:xfrm>
              <a:off x="1142" y="1710"/>
              <a:ext cx="162" cy="71"/>
            </a:xfrm>
            <a:custGeom>
              <a:avLst/>
              <a:gdLst/>
              <a:ahLst/>
              <a:cxnLst>
                <a:cxn ang="0">
                  <a:pos x="269" y="10"/>
                </a:cxn>
                <a:cxn ang="0">
                  <a:pos x="269" y="10"/>
                </a:cxn>
                <a:cxn ang="0">
                  <a:pos x="249" y="27"/>
                </a:cxn>
                <a:cxn ang="0">
                  <a:pos x="231" y="41"/>
                </a:cxn>
                <a:cxn ang="0">
                  <a:pos x="211" y="52"/>
                </a:cxn>
                <a:cxn ang="0">
                  <a:pos x="192" y="61"/>
                </a:cxn>
                <a:cxn ang="0">
                  <a:pos x="173" y="68"/>
                </a:cxn>
                <a:cxn ang="0">
                  <a:pos x="155" y="73"/>
                </a:cxn>
                <a:cxn ang="0">
                  <a:pos x="136" y="75"/>
                </a:cxn>
                <a:cxn ang="0">
                  <a:pos x="120" y="76"/>
                </a:cxn>
                <a:cxn ang="0">
                  <a:pos x="105" y="78"/>
                </a:cxn>
                <a:cxn ang="0">
                  <a:pos x="90" y="76"/>
                </a:cxn>
                <a:cxn ang="0">
                  <a:pos x="77" y="75"/>
                </a:cxn>
                <a:cxn ang="0">
                  <a:pos x="67" y="73"/>
                </a:cxn>
                <a:cxn ang="0">
                  <a:pos x="58" y="72"/>
                </a:cxn>
                <a:cxn ang="0">
                  <a:pos x="51" y="69"/>
                </a:cxn>
                <a:cxn ang="0">
                  <a:pos x="46" y="68"/>
                </a:cxn>
                <a:cxn ang="0">
                  <a:pos x="44" y="67"/>
                </a:cxn>
                <a:cxn ang="0">
                  <a:pos x="44" y="67"/>
                </a:cxn>
                <a:cxn ang="0">
                  <a:pos x="37" y="66"/>
                </a:cxn>
                <a:cxn ang="0">
                  <a:pos x="31" y="66"/>
                </a:cxn>
                <a:cxn ang="0">
                  <a:pos x="24" y="66"/>
                </a:cxn>
                <a:cxn ang="0">
                  <a:pos x="19" y="68"/>
                </a:cxn>
                <a:cxn ang="0">
                  <a:pos x="14" y="72"/>
                </a:cxn>
                <a:cxn ang="0">
                  <a:pos x="9" y="76"/>
                </a:cxn>
                <a:cxn ang="0">
                  <a:pos x="5" y="81"/>
                </a:cxn>
                <a:cxn ang="0">
                  <a:pos x="3" y="87"/>
                </a:cxn>
                <a:cxn ang="0">
                  <a:pos x="0" y="99"/>
                </a:cxn>
                <a:cxn ang="0">
                  <a:pos x="4" y="112"/>
                </a:cxn>
                <a:cxn ang="0">
                  <a:pos x="11" y="121"/>
                </a:cxn>
                <a:cxn ang="0">
                  <a:pos x="21" y="128"/>
                </a:cxn>
                <a:cxn ang="0">
                  <a:pos x="21" y="128"/>
                </a:cxn>
                <a:cxn ang="0">
                  <a:pos x="24" y="129"/>
                </a:cxn>
                <a:cxn ang="0">
                  <a:pos x="30" y="131"/>
                </a:cxn>
                <a:cxn ang="0">
                  <a:pos x="39" y="134"/>
                </a:cxn>
                <a:cxn ang="0">
                  <a:pos x="51" y="136"/>
                </a:cxn>
                <a:cxn ang="0">
                  <a:pos x="66" y="139"/>
                </a:cxn>
                <a:cxn ang="0">
                  <a:pos x="82" y="141"/>
                </a:cxn>
                <a:cxn ang="0">
                  <a:pos x="100" y="142"/>
                </a:cxn>
                <a:cxn ang="0">
                  <a:pos x="121" y="141"/>
                </a:cxn>
                <a:cxn ang="0">
                  <a:pos x="143" y="140"/>
                </a:cxn>
                <a:cxn ang="0">
                  <a:pos x="166" y="136"/>
                </a:cxn>
                <a:cxn ang="0">
                  <a:pos x="190" y="131"/>
                </a:cxn>
                <a:cxn ang="0">
                  <a:pos x="215" y="121"/>
                </a:cxn>
                <a:cxn ang="0">
                  <a:pos x="240" y="110"/>
                </a:cxn>
                <a:cxn ang="0">
                  <a:pos x="265" y="96"/>
                </a:cxn>
                <a:cxn ang="0">
                  <a:pos x="289" y="78"/>
                </a:cxn>
                <a:cxn ang="0">
                  <a:pos x="315" y="54"/>
                </a:cxn>
                <a:cxn ang="0">
                  <a:pos x="322" y="44"/>
                </a:cxn>
                <a:cxn ang="0">
                  <a:pos x="324" y="31"/>
                </a:cxn>
                <a:cxn ang="0">
                  <a:pos x="322" y="20"/>
                </a:cxn>
                <a:cxn ang="0">
                  <a:pos x="315" y="10"/>
                </a:cxn>
                <a:cxn ang="0">
                  <a:pos x="310" y="5"/>
                </a:cxn>
                <a:cxn ang="0">
                  <a:pos x="304" y="3"/>
                </a:cxn>
                <a:cxn ang="0">
                  <a:pos x="298" y="0"/>
                </a:cxn>
                <a:cxn ang="0">
                  <a:pos x="292" y="0"/>
                </a:cxn>
                <a:cxn ang="0">
                  <a:pos x="286" y="0"/>
                </a:cxn>
                <a:cxn ang="0">
                  <a:pos x="279" y="3"/>
                </a:cxn>
                <a:cxn ang="0">
                  <a:pos x="273" y="5"/>
                </a:cxn>
                <a:cxn ang="0">
                  <a:pos x="269" y="10"/>
                </a:cxn>
              </a:cxnLst>
              <a:rect l="0" t="0" r="r" b="b"/>
              <a:pathLst>
                <a:path w="324" h="142">
                  <a:moveTo>
                    <a:pt x="269" y="10"/>
                  </a:moveTo>
                  <a:lnTo>
                    <a:pt x="269" y="10"/>
                  </a:lnTo>
                  <a:lnTo>
                    <a:pt x="249" y="27"/>
                  </a:lnTo>
                  <a:lnTo>
                    <a:pt x="231" y="41"/>
                  </a:lnTo>
                  <a:lnTo>
                    <a:pt x="211" y="52"/>
                  </a:lnTo>
                  <a:lnTo>
                    <a:pt x="192" y="61"/>
                  </a:lnTo>
                  <a:lnTo>
                    <a:pt x="173" y="68"/>
                  </a:lnTo>
                  <a:lnTo>
                    <a:pt x="155" y="73"/>
                  </a:lnTo>
                  <a:lnTo>
                    <a:pt x="136" y="75"/>
                  </a:lnTo>
                  <a:lnTo>
                    <a:pt x="120" y="76"/>
                  </a:lnTo>
                  <a:lnTo>
                    <a:pt x="105" y="78"/>
                  </a:lnTo>
                  <a:lnTo>
                    <a:pt x="90" y="76"/>
                  </a:lnTo>
                  <a:lnTo>
                    <a:pt x="77" y="75"/>
                  </a:lnTo>
                  <a:lnTo>
                    <a:pt x="67" y="73"/>
                  </a:lnTo>
                  <a:lnTo>
                    <a:pt x="58" y="72"/>
                  </a:lnTo>
                  <a:lnTo>
                    <a:pt x="51" y="69"/>
                  </a:lnTo>
                  <a:lnTo>
                    <a:pt x="46" y="6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37" y="66"/>
                  </a:lnTo>
                  <a:lnTo>
                    <a:pt x="31" y="66"/>
                  </a:lnTo>
                  <a:lnTo>
                    <a:pt x="24" y="66"/>
                  </a:lnTo>
                  <a:lnTo>
                    <a:pt x="19" y="68"/>
                  </a:lnTo>
                  <a:lnTo>
                    <a:pt x="14" y="72"/>
                  </a:lnTo>
                  <a:lnTo>
                    <a:pt x="9" y="76"/>
                  </a:lnTo>
                  <a:lnTo>
                    <a:pt x="5" y="81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4" y="112"/>
                  </a:lnTo>
                  <a:lnTo>
                    <a:pt x="11" y="121"/>
                  </a:lnTo>
                  <a:lnTo>
                    <a:pt x="21" y="128"/>
                  </a:lnTo>
                  <a:lnTo>
                    <a:pt x="21" y="128"/>
                  </a:lnTo>
                  <a:lnTo>
                    <a:pt x="24" y="129"/>
                  </a:lnTo>
                  <a:lnTo>
                    <a:pt x="30" y="131"/>
                  </a:lnTo>
                  <a:lnTo>
                    <a:pt x="39" y="134"/>
                  </a:lnTo>
                  <a:lnTo>
                    <a:pt x="51" y="136"/>
                  </a:lnTo>
                  <a:lnTo>
                    <a:pt x="66" y="139"/>
                  </a:lnTo>
                  <a:lnTo>
                    <a:pt x="82" y="141"/>
                  </a:lnTo>
                  <a:lnTo>
                    <a:pt x="100" y="142"/>
                  </a:lnTo>
                  <a:lnTo>
                    <a:pt x="121" y="141"/>
                  </a:lnTo>
                  <a:lnTo>
                    <a:pt x="143" y="140"/>
                  </a:lnTo>
                  <a:lnTo>
                    <a:pt x="166" y="136"/>
                  </a:lnTo>
                  <a:lnTo>
                    <a:pt x="190" y="131"/>
                  </a:lnTo>
                  <a:lnTo>
                    <a:pt x="215" y="121"/>
                  </a:lnTo>
                  <a:lnTo>
                    <a:pt x="240" y="110"/>
                  </a:lnTo>
                  <a:lnTo>
                    <a:pt x="265" y="96"/>
                  </a:lnTo>
                  <a:lnTo>
                    <a:pt x="289" y="78"/>
                  </a:lnTo>
                  <a:lnTo>
                    <a:pt x="315" y="54"/>
                  </a:lnTo>
                  <a:lnTo>
                    <a:pt x="322" y="44"/>
                  </a:lnTo>
                  <a:lnTo>
                    <a:pt x="324" y="31"/>
                  </a:lnTo>
                  <a:lnTo>
                    <a:pt x="322" y="20"/>
                  </a:lnTo>
                  <a:lnTo>
                    <a:pt x="315" y="10"/>
                  </a:lnTo>
                  <a:lnTo>
                    <a:pt x="310" y="5"/>
                  </a:lnTo>
                  <a:lnTo>
                    <a:pt x="304" y="3"/>
                  </a:lnTo>
                  <a:lnTo>
                    <a:pt x="298" y="0"/>
                  </a:lnTo>
                  <a:lnTo>
                    <a:pt x="292" y="0"/>
                  </a:lnTo>
                  <a:lnTo>
                    <a:pt x="286" y="0"/>
                  </a:lnTo>
                  <a:lnTo>
                    <a:pt x="279" y="3"/>
                  </a:lnTo>
                  <a:lnTo>
                    <a:pt x="273" y="5"/>
                  </a:lnTo>
                  <a:lnTo>
                    <a:pt x="269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1" name="Freeform 43"/>
            <p:cNvSpPr>
              <a:spLocks/>
            </p:cNvSpPr>
            <p:nvPr/>
          </p:nvSpPr>
          <p:spPr bwMode="auto">
            <a:xfrm>
              <a:off x="1730" y="1218"/>
              <a:ext cx="91" cy="88"/>
            </a:xfrm>
            <a:custGeom>
              <a:avLst/>
              <a:gdLst/>
              <a:ahLst/>
              <a:cxnLst>
                <a:cxn ang="0">
                  <a:pos x="128" y="9"/>
                </a:cxn>
                <a:cxn ang="0">
                  <a:pos x="10" y="122"/>
                </a:cxn>
                <a:cxn ang="0">
                  <a:pos x="2" y="132"/>
                </a:cxn>
                <a:cxn ang="0">
                  <a:pos x="0" y="145"/>
                </a:cxn>
                <a:cxn ang="0">
                  <a:pos x="2" y="156"/>
                </a:cxn>
                <a:cxn ang="0">
                  <a:pos x="9" y="168"/>
                </a:cxn>
                <a:cxn ang="0">
                  <a:pos x="14" y="172"/>
                </a:cxn>
                <a:cxn ang="0">
                  <a:pos x="19" y="175"/>
                </a:cxn>
                <a:cxn ang="0">
                  <a:pos x="25" y="177"/>
                </a:cxn>
                <a:cxn ang="0">
                  <a:pos x="31" y="177"/>
                </a:cxn>
                <a:cxn ang="0">
                  <a:pos x="37" y="177"/>
                </a:cxn>
                <a:cxn ang="0">
                  <a:pos x="44" y="175"/>
                </a:cxn>
                <a:cxn ang="0">
                  <a:pos x="49" y="172"/>
                </a:cxn>
                <a:cxn ang="0">
                  <a:pos x="54" y="168"/>
                </a:cxn>
                <a:cxn ang="0">
                  <a:pos x="171" y="55"/>
                </a:cxn>
                <a:cxn ang="0">
                  <a:pos x="180" y="45"/>
                </a:cxn>
                <a:cxn ang="0">
                  <a:pos x="182" y="33"/>
                </a:cxn>
                <a:cxn ang="0">
                  <a:pos x="180" y="20"/>
                </a:cxn>
                <a:cxn ang="0">
                  <a:pos x="173" y="10"/>
                </a:cxn>
                <a:cxn ang="0">
                  <a:pos x="168" y="5"/>
                </a:cxn>
                <a:cxn ang="0">
                  <a:pos x="162" y="3"/>
                </a:cxn>
                <a:cxn ang="0">
                  <a:pos x="156" y="1"/>
                </a:cxn>
                <a:cxn ang="0">
                  <a:pos x="151" y="0"/>
                </a:cxn>
                <a:cxn ang="0">
                  <a:pos x="145" y="1"/>
                </a:cxn>
                <a:cxn ang="0">
                  <a:pos x="138" y="2"/>
                </a:cxn>
                <a:cxn ang="0">
                  <a:pos x="132" y="4"/>
                </a:cxn>
                <a:cxn ang="0">
                  <a:pos x="128" y="9"/>
                </a:cxn>
              </a:cxnLst>
              <a:rect l="0" t="0" r="r" b="b"/>
              <a:pathLst>
                <a:path w="182" h="177">
                  <a:moveTo>
                    <a:pt x="128" y="9"/>
                  </a:moveTo>
                  <a:lnTo>
                    <a:pt x="10" y="122"/>
                  </a:lnTo>
                  <a:lnTo>
                    <a:pt x="2" y="132"/>
                  </a:lnTo>
                  <a:lnTo>
                    <a:pt x="0" y="145"/>
                  </a:lnTo>
                  <a:lnTo>
                    <a:pt x="2" y="156"/>
                  </a:lnTo>
                  <a:lnTo>
                    <a:pt x="9" y="168"/>
                  </a:lnTo>
                  <a:lnTo>
                    <a:pt x="14" y="172"/>
                  </a:lnTo>
                  <a:lnTo>
                    <a:pt x="19" y="175"/>
                  </a:lnTo>
                  <a:lnTo>
                    <a:pt x="25" y="177"/>
                  </a:lnTo>
                  <a:lnTo>
                    <a:pt x="31" y="177"/>
                  </a:lnTo>
                  <a:lnTo>
                    <a:pt x="37" y="177"/>
                  </a:lnTo>
                  <a:lnTo>
                    <a:pt x="44" y="175"/>
                  </a:lnTo>
                  <a:lnTo>
                    <a:pt x="49" y="172"/>
                  </a:lnTo>
                  <a:lnTo>
                    <a:pt x="54" y="168"/>
                  </a:lnTo>
                  <a:lnTo>
                    <a:pt x="171" y="55"/>
                  </a:lnTo>
                  <a:lnTo>
                    <a:pt x="180" y="45"/>
                  </a:lnTo>
                  <a:lnTo>
                    <a:pt x="182" y="33"/>
                  </a:lnTo>
                  <a:lnTo>
                    <a:pt x="180" y="20"/>
                  </a:lnTo>
                  <a:lnTo>
                    <a:pt x="173" y="10"/>
                  </a:lnTo>
                  <a:lnTo>
                    <a:pt x="168" y="5"/>
                  </a:lnTo>
                  <a:lnTo>
                    <a:pt x="162" y="3"/>
                  </a:lnTo>
                  <a:lnTo>
                    <a:pt x="156" y="1"/>
                  </a:lnTo>
                  <a:lnTo>
                    <a:pt x="151" y="0"/>
                  </a:lnTo>
                  <a:lnTo>
                    <a:pt x="145" y="1"/>
                  </a:lnTo>
                  <a:lnTo>
                    <a:pt x="138" y="2"/>
                  </a:lnTo>
                  <a:lnTo>
                    <a:pt x="132" y="4"/>
                  </a:lnTo>
                  <a:lnTo>
                    <a:pt x="128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2" name="Freeform 44"/>
            <p:cNvSpPr>
              <a:spLocks/>
            </p:cNvSpPr>
            <p:nvPr/>
          </p:nvSpPr>
          <p:spPr bwMode="auto">
            <a:xfrm>
              <a:off x="1554" y="1111"/>
              <a:ext cx="435" cy="311"/>
            </a:xfrm>
            <a:custGeom>
              <a:avLst/>
              <a:gdLst/>
              <a:ahLst/>
              <a:cxnLst>
                <a:cxn ang="0">
                  <a:pos x="806" y="169"/>
                </a:cxn>
                <a:cxn ang="0">
                  <a:pos x="794" y="151"/>
                </a:cxn>
                <a:cxn ang="0">
                  <a:pos x="772" y="127"/>
                </a:cxn>
                <a:cxn ang="0">
                  <a:pos x="738" y="98"/>
                </a:cxn>
                <a:cxn ang="0">
                  <a:pos x="690" y="67"/>
                </a:cxn>
                <a:cxn ang="0">
                  <a:pos x="628" y="40"/>
                </a:cxn>
                <a:cxn ang="0">
                  <a:pos x="550" y="17"/>
                </a:cxn>
                <a:cxn ang="0">
                  <a:pos x="452" y="3"/>
                </a:cxn>
                <a:cxn ang="0">
                  <a:pos x="334" y="0"/>
                </a:cxn>
                <a:cxn ang="0">
                  <a:pos x="196" y="14"/>
                </a:cxn>
                <a:cxn ang="0">
                  <a:pos x="34" y="45"/>
                </a:cxn>
                <a:cxn ang="0">
                  <a:pos x="55" y="224"/>
                </a:cxn>
                <a:cxn ang="0">
                  <a:pos x="69" y="237"/>
                </a:cxn>
                <a:cxn ang="0">
                  <a:pos x="87" y="240"/>
                </a:cxn>
                <a:cxn ang="0">
                  <a:pos x="113" y="223"/>
                </a:cxn>
                <a:cxn ang="0">
                  <a:pos x="83" y="101"/>
                </a:cxn>
                <a:cxn ang="0">
                  <a:pos x="110" y="95"/>
                </a:cxn>
                <a:cxn ang="0">
                  <a:pos x="136" y="89"/>
                </a:cxn>
                <a:cxn ang="0">
                  <a:pos x="165" y="193"/>
                </a:cxn>
                <a:cxn ang="0">
                  <a:pos x="172" y="210"/>
                </a:cxn>
                <a:cxn ang="0">
                  <a:pos x="188" y="221"/>
                </a:cxn>
                <a:cxn ang="0">
                  <a:pos x="212" y="217"/>
                </a:cxn>
                <a:cxn ang="0">
                  <a:pos x="229" y="186"/>
                </a:cxn>
                <a:cxn ang="0">
                  <a:pos x="233" y="74"/>
                </a:cxn>
                <a:cxn ang="0">
                  <a:pos x="256" y="72"/>
                </a:cxn>
                <a:cxn ang="0">
                  <a:pos x="279" y="70"/>
                </a:cxn>
                <a:cxn ang="0">
                  <a:pos x="288" y="195"/>
                </a:cxn>
                <a:cxn ang="0">
                  <a:pos x="301" y="208"/>
                </a:cxn>
                <a:cxn ang="0">
                  <a:pos x="319" y="212"/>
                </a:cxn>
                <a:cxn ang="0">
                  <a:pos x="348" y="192"/>
                </a:cxn>
                <a:cxn ang="0">
                  <a:pos x="401" y="65"/>
                </a:cxn>
                <a:cxn ang="0">
                  <a:pos x="543" y="82"/>
                </a:cxn>
                <a:cxn ang="0">
                  <a:pos x="643" y="118"/>
                </a:cxn>
                <a:cxn ang="0">
                  <a:pos x="707" y="157"/>
                </a:cxn>
                <a:cxn ang="0">
                  <a:pos x="741" y="191"/>
                </a:cxn>
                <a:cxn ang="0">
                  <a:pos x="751" y="204"/>
                </a:cxn>
                <a:cxn ang="0">
                  <a:pos x="770" y="242"/>
                </a:cxn>
                <a:cxn ang="0">
                  <a:pos x="784" y="280"/>
                </a:cxn>
                <a:cxn ang="0">
                  <a:pos x="761" y="300"/>
                </a:cxn>
                <a:cxn ang="0">
                  <a:pos x="683" y="298"/>
                </a:cxn>
                <a:cxn ang="0">
                  <a:pos x="637" y="308"/>
                </a:cxn>
                <a:cxn ang="0">
                  <a:pos x="614" y="326"/>
                </a:cxn>
                <a:cxn ang="0">
                  <a:pos x="615" y="356"/>
                </a:cxn>
                <a:cxn ang="0">
                  <a:pos x="630" y="369"/>
                </a:cxn>
                <a:cxn ang="0">
                  <a:pos x="649" y="371"/>
                </a:cxn>
                <a:cxn ang="0">
                  <a:pos x="658" y="369"/>
                </a:cxn>
                <a:cxn ang="0">
                  <a:pos x="704" y="361"/>
                </a:cxn>
                <a:cxn ang="0">
                  <a:pos x="777" y="370"/>
                </a:cxn>
                <a:cxn ang="0">
                  <a:pos x="798" y="521"/>
                </a:cxn>
                <a:cxn ang="0">
                  <a:pos x="787" y="581"/>
                </a:cxn>
                <a:cxn ang="0">
                  <a:pos x="798" y="614"/>
                </a:cxn>
                <a:cxn ang="0">
                  <a:pos x="822" y="621"/>
                </a:cxn>
                <a:cxn ang="0">
                  <a:pos x="839" y="613"/>
                </a:cxn>
                <a:cxn ang="0">
                  <a:pos x="849" y="597"/>
                </a:cxn>
                <a:cxn ang="0">
                  <a:pos x="866" y="506"/>
                </a:cxn>
                <a:cxn ang="0">
                  <a:pos x="860" y="315"/>
                </a:cxn>
              </a:cxnLst>
              <a:rect l="0" t="0" r="r" b="b"/>
              <a:pathLst>
                <a:path w="869" h="621">
                  <a:moveTo>
                    <a:pt x="809" y="174"/>
                  </a:moveTo>
                  <a:lnTo>
                    <a:pt x="808" y="172"/>
                  </a:lnTo>
                  <a:lnTo>
                    <a:pt x="806" y="169"/>
                  </a:lnTo>
                  <a:lnTo>
                    <a:pt x="803" y="164"/>
                  </a:lnTo>
                  <a:lnTo>
                    <a:pt x="799" y="158"/>
                  </a:lnTo>
                  <a:lnTo>
                    <a:pt x="794" y="151"/>
                  </a:lnTo>
                  <a:lnTo>
                    <a:pt x="787" y="144"/>
                  </a:lnTo>
                  <a:lnTo>
                    <a:pt x="780" y="136"/>
                  </a:lnTo>
                  <a:lnTo>
                    <a:pt x="772" y="127"/>
                  </a:lnTo>
                  <a:lnTo>
                    <a:pt x="762" y="118"/>
                  </a:lnTo>
                  <a:lnTo>
                    <a:pt x="750" y="108"/>
                  </a:lnTo>
                  <a:lnTo>
                    <a:pt x="738" y="98"/>
                  </a:lnTo>
                  <a:lnTo>
                    <a:pt x="724" y="88"/>
                  </a:lnTo>
                  <a:lnTo>
                    <a:pt x="708" y="78"/>
                  </a:lnTo>
                  <a:lnTo>
                    <a:pt x="690" y="67"/>
                  </a:lnTo>
                  <a:lnTo>
                    <a:pt x="672" y="58"/>
                  </a:lnTo>
                  <a:lnTo>
                    <a:pt x="651" y="49"/>
                  </a:lnTo>
                  <a:lnTo>
                    <a:pt x="628" y="40"/>
                  </a:lnTo>
                  <a:lnTo>
                    <a:pt x="604" y="32"/>
                  </a:lnTo>
                  <a:lnTo>
                    <a:pt x="577" y="24"/>
                  </a:lnTo>
                  <a:lnTo>
                    <a:pt x="550" y="17"/>
                  </a:lnTo>
                  <a:lnTo>
                    <a:pt x="519" y="11"/>
                  </a:lnTo>
                  <a:lnTo>
                    <a:pt x="486" y="6"/>
                  </a:lnTo>
                  <a:lnTo>
                    <a:pt x="452" y="3"/>
                  </a:lnTo>
                  <a:lnTo>
                    <a:pt x="415" y="0"/>
                  </a:lnTo>
                  <a:lnTo>
                    <a:pt x="376" y="0"/>
                  </a:lnTo>
                  <a:lnTo>
                    <a:pt x="334" y="0"/>
                  </a:lnTo>
                  <a:lnTo>
                    <a:pt x="291" y="3"/>
                  </a:lnTo>
                  <a:lnTo>
                    <a:pt x="244" y="7"/>
                  </a:lnTo>
                  <a:lnTo>
                    <a:pt x="196" y="14"/>
                  </a:lnTo>
                  <a:lnTo>
                    <a:pt x="144" y="22"/>
                  </a:lnTo>
                  <a:lnTo>
                    <a:pt x="90" y="33"/>
                  </a:lnTo>
                  <a:lnTo>
                    <a:pt x="34" y="45"/>
                  </a:lnTo>
                  <a:lnTo>
                    <a:pt x="0" y="53"/>
                  </a:lnTo>
                  <a:lnTo>
                    <a:pt x="53" y="218"/>
                  </a:lnTo>
                  <a:lnTo>
                    <a:pt x="55" y="224"/>
                  </a:lnTo>
                  <a:lnTo>
                    <a:pt x="59" y="230"/>
                  </a:lnTo>
                  <a:lnTo>
                    <a:pt x="64" y="234"/>
                  </a:lnTo>
                  <a:lnTo>
                    <a:pt x="69" y="237"/>
                  </a:lnTo>
                  <a:lnTo>
                    <a:pt x="75" y="239"/>
                  </a:lnTo>
                  <a:lnTo>
                    <a:pt x="81" y="240"/>
                  </a:lnTo>
                  <a:lnTo>
                    <a:pt x="87" y="240"/>
                  </a:lnTo>
                  <a:lnTo>
                    <a:pt x="93" y="239"/>
                  </a:lnTo>
                  <a:lnTo>
                    <a:pt x="105" y="233"/>
                  </a:lnTo>
                  <a:lnTo>
                    <a:pt x="113" y="223"/>
                  </a:lnTo>
                  <a:lnTo>
                    <a:pt x="115" y="211"/>
                  </a:lnTo>
                  <a:lnTo>
                    <a:pt x="114" y="199"/>
                  </a:lnTo>
                  <a:lnTo>
                    <a:pt x="83" y="101"/>
                  </a:lnTo>
                  <a:lnTo>
                    <a:pt x="92" y="98"/>
                  </a:lnTo>
                  <a:lnTo>
                    <a:pt x="102" y="96"/>
                  </a:lnTo>
                  <a:lnTo>
                    <a:pt x="110" y="95"/>
                  </a:lnTo>
                  <a:lnTo>
                    <a:pt x="119" y="93"/>
                  </a:lnTo>
                  <a:lnTo>
                    <a:pt x="127" y="91"/>
                  </a:lnTo>
                  <a:lnTo>
                    <a:pt x="136" y="89"/>
                  </a:lnTo>
                  <a:lnTo>
                    <a:pt x="144" y="88"/>
                  </a:lnTo>
                  <a:lnTo>
                    <a:pt x="152" y="86"/>
                  </a:lnTo>
                  <a:lnTo>
                    <a:pt x="165" y="193"/>
                  </a:lnTo>
                  <a:lnTo>
                    <a:pt x="166" y="200"/>
                  </a:lnTo>
                  <a:lnTo>
                    <a:pt x="168" y="206"/>
                  </a:lnTo>
                  <a:lnTo>
                    <a:pt x="172" y="210"/>
                  </a:lnTo>
                  <a:lnTo>
                    <a:pt x="176" y="215"/>
                  </a:lnTo>
                  <a:lnTo>
                    <a:pt x="181" y="218"/>
                  </a:lnTo>
                  <a:lnTo>
                    <a:pt x="188" y="221"/>
                  </a:lnTo>
                  <a:lnTo>
                    <a:pt x="194" y="222"/>
                  </a:lnTo>
                  <a:lnTo>
                    <a:pt x="201" y="222"/>
                  </a:lnTo>
                  <a:lnTo>
                    <a:pt x="212" y="217"/>
                  </a:lnTo>
                  <a:lnTo>
                    <a:pt x="223" y="209"/>
                  </a:lnTo>
                  <a:lnTo>
                    <a:pt x="228" y="199"/>
                  </a:lnTo>
                  <a:lnTo>
                    <a:pt x="229" y="186"/>
                  </a:lnTo>
                  <a:lnTo>
                    <a:pt x="217" y="77"/>
                  </a:lnTo>
                  <a:lnTo>
                    <a:pt x="225" y="75"/>
                  </a:lnTo>
                  <a:lnTo>
                    <a:pt x="233" y="74"/>
                  </a:lnTo>
                  <a:lnTo>
                    <a:pt x="241" y="73"/>
                  </a:lnTo>
                  <a:lnTo>
                    <a:pt x="249" y="72"/>
                  </a:lnTo>
                  <a:lnTo>
                    <a:pt x="256" y="72"/>
                  </a:lnTo>
                  <a:lnTo>
                    <a:pt x="264" y="71"/>
                  </a:lnTo>
                  <a:lnTo>
                    <a:pt x="272" y="70"/>
                  </a:lnTo>
                  <a:lnTo>
                    <a:pt x="279" y="70"/>
                  </a:lnTo>
                  <a:lnTo>
                    <a:pt x="285" y="182"/>
                  </a:lnTo>
                  <a:lnTo>
                    <a:pt x="286" y="188"/>
                  </a:lnTo>
                  <a:lnTo>
                    <a:pt x="288" y="195"/>
                  </a:lnTo>
                  <a:lnTo>
                    <a:pt x="292" y="200"/>
                  </a:lnTo>
                  <a:lnTo>
                    <a:pt x="296" y="204"/>
                  </a:lnTo>
                  <a:lnTo>
                    <a:pt x="301" y="208"/>
                  </a:lnTo>
                  <a:lnTo>
                    <a:pt x="307" y="210"/>
                  </a:lnTo>
                  <a:lnTo>
                    <a:pt x="312" y="212"/>
                  </a:lnTo>
                  <a:lnTo>
                    <a:pt x="319" y="212"/>
                  </a:lnTo>
                  <a:lnTo>
                    <a:pt x="332" y="210"/>
                  </a:lnTo>
                  <a:lnTo>
                    <a:pt x="342" y="202"/>
                  </a:lnTo>
                  <a:lnTo>
                    <a:pt x="348" y="192"/>
                  </a:lnTo>
                  <a:lnTo>
                    <a:pt x="350" y="179"/>
                  </a:lnTo>
                  <a:lnTo>
                    <a:pt x="344" y="65"/>
                  </a:lnTo>
                  <a:lnTo>
                    <a:pt x="401" y="65"/>
                  </a:lnTo>
                  <a:lnTo>
                    <a:pt x="454" y="68"/>
                  </a:lnTo>
                  <a:lnTo>
                    <a:pt x="501" y="74"/>
                  </a:lnTo>
                  <a:lnTo>
                    <a:pt x="543" y="82"/>
                  </a:lnTo>
                  <a:lnTo>
                    <a:pt x="581" y="93"/>
                  </a:lnTo>
                  <a:lnTo>
                    <a:pt x="614" y="105"/>
                  </a:lnTo>
                  <a:lnTo>
                    <a:pt x="643" y="118"/>
                  </a:lnTo>
                  <a:lnTo>
                    <a:pt x="669" y="131"/>
                  </a:lnTo>
                  <a:lnTo>
                    <a:pt x="689" y="144"/>
                  </a:lnTo>
                  <a:lnTo>
                    <a:pt x="707" y="157"/>
                  </a:lnTo>
                  <a:lnTo>
                    <a:pt x="722" y="170"/>
                  </a:lnTo>
                  <a:lnTo>
                    <a:pt x="733" y="181"/>
                  </a:lnTo>
                  <a:lnTo>
                    <a:pt x="741" y="191"/>
                  </a:lnTo>
                  <a:lnTo>
                    <a:pt x="747" y="197"/>
                  </a:lnTo>
                  <a:lnTo>
                    <a:pt x="750" y="202"/>
                  </a:lnTo>
                  <a:lnTo>
                    <a:pt x="751" y="204"/>
                  </a:lnTo>
                  <a:lnTo>
                    <a:pt x="758" y="217"/>
                  </a:lnTo>
                  <a:lnTo>
                    <a:pt x="765" y="229"/>
                  </a:lnTo>
                  <a:lnTo>
                    <a:pt x="770" y="242"/>
                  </a:lnTo>
                  <a:lnTo>
                    <a:pt x="776" y="255"/>
                  </a:lnTo>
                  <a:lnTo>
                    <a:pt x="780" y="268"/>
                  </a:lnTo>
                  <a:lnTo>
                    <a:pt x="784" y="280"/>
                  </a:lnTo>
                  <a:lnTo>
                    <a:pt x="787" y="294"/>
                  </a:lnTo>
                  <a:lnTo>
                    <a:pt x="791" y="307"/>
                  </a:lnTo>
                  <a:lnTo>
                    <a:pt x="761" y="300"/>
                  </a:lnTo>
                  <a:lnTo>
                    <a:pt x="733" y="297"/>
                  </a:lnTo>
                  <a:lnTo>
                    <a:pt x="707" y="297"/>
                  </a:lnTo>
                  <a:lnTo>
                    <a:pt x="683" y="298"/>
                  </a:lnTo>
                  <a:lnTo>
                    <a:pt x="663" y="301"/>
                  </a:lnTo>
                  <a:lnTo>
                    <a:pt x="648" y="305"/>
                  </a:lnTo>
                  <a:lnTo>
                    <a:pt x="637" y="308"/>
                  </a:lnTo>
                  <a:lnTo>
                    <a:pt x="633" y="309"/>
                  </a:lnTo>
                  <a:lnTo>
                    <a:pt x="621" y="316"/>
                  </a:lnTo>
                  <a:lnTo>
                    <a:pt x="614" y="326"/>
                  </a:lnTo>
                  <a:lnTo>
                    <a:pt x="611" y="338"/>
                  </a:lnTo>
                  <a:lnTo>
                    <a:pt x="613" y="351"/>
                  </a:lnTo>
                  <a:lnTo>
                    <a:pt x="615" y="356"/>
                  </a:lnTo>
                  <a:lnTo>
                    <a:pt x="620" y="362"/>
                  </a:lnTo>
                  <a:lnTo>
                    <a:pt x="625" y="366"/>
                  </a:lnTo>
                  <a:lnTo>
                    <a:pt x="630" y="369"/>
                  </a:lnTo>
                  <a:lnTo>
                    <a:pt x="636" y="371"/>
                  </a:lnTo>
                  <a:lnTo>
                    <a:pt x="642" y="373"/>
                  </a:lnTo>
                  <a:lnTo>
                    <a:pt x="649" y="371"/>
                  </a:lnTo>
                  <a:lnTo>
                    <a:pt x="655" y="370"/>
                  </a:lnTo>
                  <a:lnTo>
                    <a:pt x="655" y="370"/>
                  </a:lnTo>
                  <a:lnTo>
                    <a:pt x="658" y="369"/>
                  </a:lnTo>
                  <a:lnTo>
                    <a:pt x="669" y="367"/>
                  </a:lnTo>
                  <a:lnTo>
                    <a:pt x="685" y="363"/>
                  </a:lnTo>
                  <a:lnTo>
                    <a:pt x="704" y="361"/>
                  </a:lnTo>
                  <a:lnTo>
                    <a:pt x="726" y="361"/>
                  </a:lnTo>
                  <a:lnTo>
                    <a:pt x="751" y="364"/>
                  </a:lnTo>
                  <a:lnTo>
                    <a:pt x="777" y="370"/>
                  </a:lnTo>
                  <a:lnTo>
                    <a:pt x="802" y="383"/>
                  </a:lnTo>
                  <a:lnTo>
                    <a:pt x="803" y="459"/>
                  </a:lnTo>
                  <a:lnTo>
                    <a:pt x="798" y="521"/>
                  </a:lnTo>
                  <a:lnTo>
                    <a:pt x="791" y="565"/>
                  </a:lnTo>
                  <a:lnTo>
                    <a:pt x="787" y="581"/>
                  </a:lnTo>
                  <a:lnTo>
                    <a:pt x="787" y="581"/>
                  </a:lnTo>
                  <a:lnTo>
                    <a:pt x="786" y="594"/>
                  </a:lnTo>
                  <a:lnTo>
                    <a:pt x="789" y="605"/>
                  </a:lnTo>
                  <a:lnTo>
                    <a:pt x="798" y="614"/>
                  </a:lnTo>
                  <a:lnTo>
                    <a:pt x="809" y="620"/>
                  </a:lnTo>
                  <a:lnTo>
                    <a:pt x="816" y="621"/>
                  </a:lnTo>
                  <a:lnTo>
                    <a:pt x="822" y="621"/>
                  </a:lnTo>
                  <a:lnTo>
                    <a:pt x="829" y="619"/>
                  </a:lnTo>
                  <a:lnTo>
                    <a:pt x="834" y="617"/>
                  </a:lnTo>
                  <a:lnTo>
                    <a:pt x="839" y="613"/>
                  </a:lnTo>
                  <a:lnTo>
                    <a:pt x="844" y="609"/>
                  </a:lnTo>
                  <a:lnTo>
                    <a:pt x="847" y="603"/>
                  </a:lnTo>
                  <a:lnTo>
                    <a:pt x="849" y="597"/>
                  </a:lnTo>
                  <a:lnTo>
                    <a:pt x="853" y="583"/>
                  </a:lnTo>
                  <a:lnTo>
                    <a:pt x="859" y="552"/>
                  </a:lnTo>
                  <a:lnTo>
                    <a:pt x="866" y="506"/>
                  </a:lnTo>
                  <a:lnTo>
                    <a:pt x="869" y="450"/>
                  </a:lnTo>
                  <a:lnTo>
                    <a:pt x="868" y="384"/>
                  </a:lnTo>
                  <a:lnTo>
                    <a:pt x="860" y="315"/>
                  </a:lnTo>
                  <a:lnTo>
                    <a:pt x="840" y="244"/>
                  </a:lnTo>
                  <a:lnTo>
                    <a:pt x="809" y="1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3" name="Rectangle 45"/>
            <p:cNvSpPr>
              <a:spLocks noChangeArrowheads="1"/>
            </p:cNvSpPr>
            <p:nvPr/>
          </p:nvSpPr>
          <p:spPr bwMode="auto">
            <a:xfrm>
              <a:off x="1729" y="1201"/>
              <a:ext cx="1" cy="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4" name="Freeform 46"/>
            <p:cNvSpPr>
              <a:spLocks/>
            </p:cNvSpPr>
            <p:nvPr/>
          </p:nvSpPr>
          <p:spPr bwMode="auto">
            <a:xfrm>
              <a:off x="1267" y="1785"/>
              <a:ext cx="30" cy="29"/>
            </a:xfrm>
            <a:custGeom>
              <a:avLst/>
              <a:gdLst/>
              <a:ahLst/>
              <a:cxnLst>
                <a:cxn ang="0">
                  <a:pos x="30" y="60"/>
                </a:cxn>
                <a:cxn ang="0">
                  <a:pos x="42" y="58"/>
                </a:cxn>
                <a:cxn ang="0">
                  <a:pos x="51" y="52"/>
                </a:cxn>
                <a:cxn ang="0">
                  <a:pos x="58" y="42"/>
                </a:cxn>
                <a:cxn ang="0">
                  <a:pos x="60" y="30"/>
                </a:cxn>
                <a:cxn ang="0">
                  <a:pos x="58" y="19"/>
                </a:cxn>
                <a:cxn ang="0">
                  <a:pos x="51" y="9"/>
                </a:cxn>
                <a:cxn ang="0">
                  <a:pos x="42" y="2"/>
                </a:cxn>
                <a:cxn ang="0">
                  <a:pos x="30" y="0"/>
                </a:cxn>
                <a:cxn ang="0">
                  <a:pos x="19" y="2"/>
                </a:cxn>
                <a:cxn ang="0">
                  <a:pos x="8" y="9"/>
                </a:cxn>
                <a:cxn ang="0">
                  <a:pos x="3" y="19"/>
                </a:cxn>
                <a:cxn ang="0">
                  <a:pos x="0" y="30"/>
                </a:cxn>
                <a:cxn ang="0">
                  <a:pos x="3" y="42"/>
                </a:cxn>
                <a:cxn ang="0">
                  <a:pos x="8" y="52"/>
                </a:cxn>
                <a:cxn ang="0">
                  <a:pos x="19" y="58"/>
                </a:cxn>
                <a:cxn ang="0">
                  <a:pos x="30" y="60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42" y="58"/>
                  </a:lnTo>
                  <a:lnTo>
                    <a:pt x="51" y="52"/>
                  </a:lnTo>
                  <a:lnTo>
                    <a:pt x="58" y="42"/>
                  </a:lnTo>
                  <a:lnTo>
                    <a:pt x="60" y="30"/>
                  </a:lnTo>
                  <a:lnTo>
                    <a:pt x="58" y="19"/>
                  </a:lnTo>
                  <a:lnTo>
                    <a:pt x="51" y="9"/>
                  </a:lnTo>
                  <a:lnTo>
                    <a:pt x="42" y="2"/>
                  </a:lnTo>
                  <a:lnTo>
                    <a:pt x="30" y="0"/>
                  </a:lnTo>
                  <a:lnTo>
                    <a:pt x="19" y="2"/>
                  </a:lnTo>
                  <a:lnTo>
                    <a:pt x="8" y="9"/>
                  </a:lnTo>
                  <a:lnTo>
                    <a:pt x="3" y="19"/>
                  </a:lnTo>
                  <a:lnTo>
                    <a:pt x="0" y="30"/>
                  </a:lnTo>
                  <a:lnTo>
                    <a:pt x="3" y="42"/>
                  </a:lnTo>
                  <a:lnTo>
                    <a:pt x="8" y="52"/>
                  </a:lnTo>
                  <a:lnTo>
                    <a:pt x="19" y="58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5" name="Freeform 47"/>
            <p:cNvSpPr>
              <a:spLocks/>
            </p:cNvSpPr>
            <p:nvPr/>
          </p:nvSpPr>
          <p:spPr bwMode="auto">
            <a:xfrm>
              <a:off x="1111" y="1513"/>
              <a:ext cx="1146" cy="529"/>
            </a:xfrm>
            <a:custGeom>
              <a:avLst/>
              <a:gdLst/>
              <a:ahLst/>
              <a:cxnLst>
                <a:cxn ang="0">
                  <a:pos x="2283" y="990"/>
                </a:cxn>
                <a:cxn ang="0">
                  <a:pos x="2241" y="848"/>
                </a:cxn>
                <a:cxn ang="0">
                  <a:pos x="2134" y="650"/>
                </a:cxn>
                <a:cxn ang="0">
                  <a:pos x="2140" y="776"/>
                </a:cxn>
                <a:cxn ang="0">
                  <a:pos x="2194" y="902"/>
                </a:cxn>
                <a:cxn ang="0">
                  <a:pos x="2219" y="994"/>
                </a:cxn>
                <a:cxn ang="0">
                  <a:pos x="2007" y="814"/>
                </a:cxn>
                <a:cxn ang="0">
                  <a:pos x="1976" y="794"/>
                </a:cxn>
                <a:cxn ang="0">
                  <a:pos x="1946" y="814"/>
                </a:cxn>
                <a:cxn ang="0">
                  <a:pos x="1944" y="994"/>
                </a:cxn>
                <a:cxn ang="0">
                  <a:pos x="1783" y="674"/>
                </a:cxn>
                <a:cxn ang="0">
                  <a:pos x="1884" y="498"/>
                </a:cxn>
                <a:cxn ang="0">
                  <a:pos x="1930" y="530"/>
                </a:cxn>
                <a:cxn ang="0">
                  <a:pos x="1972" y="564"/>
                </a:cxn>
                <a:cxn ang="0">
                  <a:pos x="2009" y="598"/>
                </a:cxn>
                <a:cxn ang="0">
                  <a:pos x="2042" y="635"/>
                </a:cxn>
                <a:cxn ang="0">
                  <a:pos x="2095" y="599"/>
                </a:cxn>
                <a:cxn ang="0">
                  <a:pos x="2043" y="544"/>
                </a:cxn>
                <a:cxn ang="0">
                  <a:pos x="1983" y="491"/>
                </a:cxn>
                <a:cxn ang="0">
                  <a:pos x="1915" y="443"/>
                </a:cxn>
                <a:cxn ang="0">
                  <a:pos x="1838" y="398"/>
                </a:cxn>
                <a:cxn ang="0">
                  <a:pos x="1749" y="361"/>
                </a:cxn>
                <a:cxn ang="0">
                  <a:pos x="1406" y="823"/>
                </a:cxn>
                <a:cxn ang="0">
                  <a:pos x="1105" y="385"/>
                </a:cxn>
                <a:cxn ang="0">
                  <a:pos x="1088" y="379"/>
                </a:cxn>
                <a:cxn ang="0">
                  <a:pos x="1069" y="385"/>
                </a:cxn>
                <a:cxn ang="0">
                  <a:pos x="1056" y="419"/>
                </a:cxn>
                <a:cxn ang="0">
                  <a:pos x="1409" y="943"/>
                </a:cxn>
                <a:cxn ang="0">
                  <a:pos x="1740" y="427"/>
                </a:cxn>
                <a:cxn ang="0">
                  <a:pos x="1767" y="437"/>
                </a:cxn>
                <a:cxn ang="0">
                  <a:pos x="1793" y="448"/>
                </a:cxn>
                <a:cxn ang="0">
                  <a:pos x="1792" y="452"/>
                </a:cxn>
                <a:cxn ang="0">
                  <a:pos x="1710" y="686"/>
                </a:cxn>
                <a:cxn ang="0">
                  <a:pos x="413" y="994"/>
                </a:cxn>
                <a:cxn ang="0">
                  <a:pos x="274" y="876"/>
                </a:cxn>
                <a:cxn ang="0">
                  <a:pos x="179" y="698"/>
                </a:cxn>
                <a:cxn ang="0">
                  <a:pos x="118" y="497"/>
                </a:cxn>
                <a:cxn ang="0">
                  <a:pos x="83" y="309"/>
                </a:cxn>
                <a:cxn ang="0">
                  <a:pos x="68" y="169"/>
                </a:cxn>
                <a:cxn ang="0">
                  <a:pos x="370" y="204"/>
                </a:cxn>
                <a:cxn ang="0">
                  <a:pos x="244" y="344"/>
                </a:cxn>
                <a:cxn ang="0">
                  <a:pos x="275" y="374"/>
                </a:cxn>
                <a:cxn ang="0">
                  <a:pos x="336" y="440"/>
                </a:cxn>
                <a:cxn ang="0">
                  <a:pos x="419" y="549"/>
                </a:cxn>
                <a:cxn ang="0">
                  <a:pos x="516" y="700"/>
                </a:cxn>
                <a:cxn ang="0">
                  <a:pos x="621" y="897"/>
                </a:cxn>
                <a:cxn ang="0">
                  <a:pos x="634" y="910"/>
                </a:cxn>
                <a:cxn ang="0">
                  <a:pos x="651" y="915"/>
                </a:cxn>
                <a:cxn ang="0">
                  <a:pos x="674" y="903"/>
                </a:cxn>
                <a:cxn ang="0">
                  <a:pos x="679" y="869"/>
                </a:cxn>
                <a:cxn ang="0">
                  <a:pos x="595" y="707"/>
                </a:cxn>
                <a:cxn ang="0">
                  <a:pos x="514" y="573"/>
                </a:cxn>
                <a:cxn ang="0">
                  <a:pos x="440" y="467"/>
                </a:cxn>
                <a:cxn ang="0">
                  <a:pos x="377" y="387"/>
                </a:cxn>
                <a:cxn ang="0">
                  <a:pos x="327" y="333"/>
                </a:cxn>
                <a:cxn ang="0">
                  <a:pos x="363" y="0"/>
                </a:cxn>
                <a:cxn ang="0">
                  <a:pos x="1" y="128"/>
                </a:cxn>
                <a:cxn ang="0">
                  <a:pos x="10" y="253"/>
                </a:cxn>
                <a:cxn ang="0">
                  <a:pos x="43" y="459"/>
                </a:cxn>
                <a:cxn ang="0">
                  <a:pos x="108" y="696"/>
                </a:cxn>
                <a:cxn ang="0">
                  <a:pos x="220" y="913"/>
                </a:cxn>
                <a:cxn ang="0">
                  <a:pos x="392" y="1057"/>
                </a:cxn>
                <a:cxn ang="0">
                  <a:pos x="2289" y="1023"/>
                </a:cxn>
              </a:cxnLst>
              <a:rect l="0" t="0" r="r" b="b"/>
              <a:pathLst>
                <a:path w="2292" h="1059">
                  <a:moveTo>
                    <a:pt x="2289" y="1023"/>
                  </a:moveTo>
                  <a:lnTo>
                    <a:pt x="2287" y="1014"/>
                  </a:lnTo>
                  <a:lnTo>
                    <a:pt x="2283" y="990"/>
                  </a:lnTo>
                  <a:lnTo>
                    <a:pt x="2275" y="953"/>
                  </a:lnTo>
                  <a:lnTo>
                    <a:pt x="2262" y="905"/>
                  </a:lnTo>
                  <a:lnTo>
                    <a:pt x="2241" y="848"/>
                  </a:lnTo>
                  <a:lnTo>
                    <a:pt x="2215" y="786"/>
                  </a:lnTo>
                  <a:lnTo>
                    <a:pt x="2179" y="719"/>
                  </a:lnTo>
                  <a:lnTo>
                    <a:pt x="2134" y="650"/>
                  </a:lnTo>
                  <a:lnTo>
                    <a:pt x="2081" y="683"/>
                  </a:lnTo>
                  <a:lnTo>
                    <a:pt x="2113" y="730"/>
                  </a:lnTo>
                  <a:lnTo>
                    <a:pt x="2140" y="776"/>
                  </a:lnTo>
                  <a:lnTo>
                    <a:pt x="2162" y="821"/>
                  </a:lnTo>
                  <a:lnTo>
                    <a:pt x="2180" y="863"/>
                  </a:lnTo>
                  <a:lnTo>
                    <a:pt x="2194" y="902"/>
                  </a:lnTo>
                  <a:lnTo>
                    <a:pt x="2206" y="938"/>
                  </a:lnTo>
                  <a:lnTo>
                    <a:pt x="2214" y="969"/>
                  </a:lnTo>
                  <a:lnTo>
                    <a:pt x="2219" y="994"/>
                  </a:lnTo>
                  <a:lnTo>
                    <a:pt x="2010" y="994"/>
                  </a:lnTo>
                  <a:lnTo>
                    <a:pt x="2010" y="826"/>
                  </a:lnTo>
                  <a:lnTo>
                    <a:pt x="2007" y="814"/>
                  </a:lnTo>
                  <a:lnTo>
                    <a:pt x="2000" y="803"/>
                  </a:lnTo>
                  <a:lnTo>
                    <a:pt x="1989" y="796"/>
                  </a:lnTo>
                  <a:lnTo>
                    <a:pt x="1976" y="794"/>
                  </a:lnTo>
                  <a:lnTo>
                    <a:pt x="1964" y="796"/>
                  </a:lnTo>
                  <a:lnTo>
                    <a:pt x="1953" y="803"/>
                  </a:lnTo>
                  <a:lnTo>
                    <a:pt x="1946" y="814"/>
                  </a:lnTo>
                  <a:lnTo>
                    <a:pt x="1944" y="826"/>
                  </a:lnTo>
                  <a:lnTo>
                    <a:pt x="1944" y="826"/>
                  </a:lnTo>
                  <a:lnTo>
                    <a:pt x="1944" y="994"/>
                  </a:lnTo>
                  <a:lnTo>
                    <a:pt x="1621" y="994"/>
                  </a:lnTo>
                  <a:lnTo>
                    <a:pt x="1859" y="774"/>
                  </a:lnTo>
                  <a:lnTo>
                    <a:pt x="1783" y="674"/>
                  </a:lnTo>
                  <a:lnTo>
                    <a:pt x="1851" y="478"/>
                  </a:lnTo>
                  <a:lnTo>
                    <a:pt x="1868" y="489"/>
                  </a:lnTo>
                  <a:lnTo>
                    <a:pt x="1884" y="498"/>
                  </a:lnTo>
                  <a:lnTo>
                    <a:pt x="1899" y="508"/>
                  </a:lnTo>
                  <a:lnTo>
                    <a:pt x="1915" y="519"/>
                  </a:lnTo>
                  <a:lnTo>
                    <a:pt x="1930" y="530"/>
                  </a:lnTo>
                  <a:lnTo>
                    <a:pt x="1944" y="541"/>
                  </a:lnTo>
                  <a:lnTo>
                    <a:pt x="1958" y="552"/>
                  </a:lnTo>
                  <a:lnTo>
                    <a:pt x="1972" y="564"/>
                  </a:lnTo>
                  <a:lnTo>
                    <a:pt x="1984" y="575"/>
                  </a:lnTo>
                  <a:lnTo>
                    <a:pt x="1997" y="587"/>
                  </a:lnTo>
                  <a:lnTo>
                    <a:pt x="2009" y="598"/>
                  </a:lnTo>
                  <a:lnTo>
                    <a:pt x="2020" y="611"/>
                  </a:lnTo>
                  <a:lnTo>
                    <a:pt x="2032" y="622"/>
                  </a:lnTo>
                  <a:lnTo>
                    <a:pt x="2042" y="635"/>
                  </a:lnTo>
                  <a:lnTo>
                    <a:pt x="2052" y="647"/>
                  </a:lnTo>
                  <a:lnTo>
                    <a:pt x="2063" y="659"/>
                  </a:lnTo>
                  <a:lnTo>
                    <a:pt x="2095" y="599"/>
                  </a:lnTo>
                  <a:lnTo>
                    <a:pt x="2079" y="581"/>
                  </a:lnTo>
                  <a:lnTo>
                    <a:pt x="2062" y="563"/>
                  </a:lnTo>
                  <a:lnTo>
                    <a:pt x="2043" y="544"/>
                  </a:lnTo>
                  <a:lnTo>
                    <a:pt x="2025" y="527"/>
                  </a:lnTo>
                  <a:lnTo>
                    <a:pt x="2004" y="508"/>
                  </a:lnTo>
                  <a:lnTo>
                    <a:pt x="1983" y="491"/>
                  </a:lnTo>
                  <a:lnTo>
                    <a:pt x="1961" y="475"/>
                  </a:lnTo>
                  <a:lnTo>
                    <a:pt x="1939" y="459"/>
                  </a:lnTo>
                  <a:lnTo>
                    <a:pt x="1915" y="443"/>
                  </a:lnTo>
                  <a:lnTo>
                    <a:pt x="1890" y="428"/>
                  </a:lnTo>
                  <a:lnTo>
                    <a:pt x="1864" y="413"/>
                  </a:lnTo>
                  <a:lnTo>
                    <a:pt x="1838" y="398"/>
                  </a:lnTo>
                  <a:lnTo>
                    <a:pt x="1809" y="385"/>
                  </a:lnTo>
                  <a:lnTo>
                    <a:pt x="1780" y="372"/>
                  </a:lnTo>
                  <a:lnTo>
                    <a:pt x="1749" y="361"/>
                  </a:lnTo>
                  <a:lnTo>
                    <a:pt x="1718" y="349"/>
                  </a:lnTo>
                  <a:lnTo>
                    <a:pt x="1694" y="341"/>
                  </a:lnTo>
                  <a:lnTo>
                    <a:pt x="1406" y="823"/>
                  </a:lnTo>
                  <a:lnTo>
                    <a:pt x="1114" y="394"/>
                  </a:lnTo>
                  <a:lnTo>
                    <a:pt x="1110" y="390"/>
                  </a:lnTo>
                  <a:lnTo>
                    <a:pt x="1105" y="385"/>
                  </a:lnTo>
                  <a:lnTo>
                    <a:pt x="1099" y="382"/>
                  </a:lnTo>
                  <a:lnTo>
                    <a:pt x="1094" y="381"/>
                  </a:lnTo>
                  <a:lnTo>
                    <a:pt x="1088" y="379"/>
                  </a:lnTo>
                  <a:lnTo>
                    <a:pt x="1081" y="381"/>
                  </a:lnTo>
                  <a:lnTo>
                    <a:pt x="1075" y="382"/>
                  </a:lnTo>
                  <a:lnTo>
                    <a:pt x="1069" y="385"/>
                  </a:lnTo>
                  <a:lnTo>
                    <a:pt x="1060" y="394"/>
                  </a:lnTo>
                  <a:lnTo>
                    <a:pt x="1056" y="406"/>
                  </a:lnTo>
                  <a:lnTo>
                    <a:pt x="1056" y="419"/>
                  </a:lnTo>
                  <a:lnTo>
                    <a:pt x="1061" y="430"/>
                  </a:lnTo>
                  <a:lnTo>
                    <a:pt x="1061" y="430"/>
                  </a:lnTo>
                  <a:lnTo>
                    <a:pt x="1409" y="943"/>
                  </a:lnTo>
                  <a:lnTo>
                    <a:pt x="1722" y="420"/>
                  </a:lnTo>
                  <a:lnTo>
                    <a:pt x="1731" y="423"/>
                  </a:lnTo>
                  <a:lnTo>
                    <a:pt x="1740" y="427"/>
                  </a:lnTo>
                  <a:lnTo>
                    <a:pt x="1749" y="430"/>
                  </a:lnTo>
                  <a:lnTo>
                    <a:pt x="1758" y="434"/>
                  </a:lnTo>
                  <a:lnTo>
                    <a:pt x="1767" y="437"/>
                  </a:lnTo>
                  <a:lnTo>
                    <a:pt x="1776" y="440"/>
                  </a:lnTo>
                  <a:lnTo>
                    <a:pt x="1784" y="445"/>
                  </a:lnTo>
                  <a:lnTo>
                    <a:pt x="1793" y="448"/>
                  </a:lnTo>
                  <a:lnTo>
                    <a:pt x="1792" y="450"/>
                  </a:lnTo>
                  <a:lnTo>
                    <a:pt x="1792" y="451"/>
                  </a:lnTo>
                  <a:lnTo>
                    <a:pt x="1792" y="452"/>
                  </a:lnTo>
                  <a:lnTo>
                    <a:pt x="1791" y="453"/>
                  </a:lnTo>
                  <a:lnTo>
                    <a:pt x="1791" y="453"/>
                  </a:lnTo>
                  <a:lnTo>
                    <a:pt x="1710" y="686"/>
                  </a:lnTo>
                  <a:lnTo>
                    <a:pt x="1771" y="768"/>
                  </a:lnTo>
                  <a:lnTo>
                    <a:pt x="1527" y="994"/>
                  </a:lnTo>
                  <a:lnTo>
                    <a:pt x="413" y="994"/>
                  </a:lnTo>
                  <a:lnTo>
                    <a:pt x="362" y="963"/>
                  </a:lnTo>
                  <a:lnTo>
                    <a:pt x="316" y="924"/>
                  </a:lnTo>
                  <a:lnTo>
                    <a:pt x="274" y="876"/>
                  </a:lnTo>
                  <a:lnTo>
                    <a:pt x="239" y="822"/>
                  </a:lnTo>
                  <a:lnTo>
                    <a:pt x="206" y="762"/>
                  </a:lnTo>
                  <a:lnTo>
                    <a:pt x="179" y="698"/>
                  </a:lnTo>
                  <a:lnTo>
                    <a:pt x="154" y="633"/>
                  </a:lnTo>
                  <a:lnTo>
                    <a:pt x="135" y="565"/>
                  </a:lnTo>
                  <a:lnTo>
                    <a:pt x="118" y="497"/>
                  </a:lnTo>
                  <a:lnTo>
                    <a:pt x="104" y="431"/>
                  </a:lnTo>
                  <a:lnTo>
                    <a:pt x="92" y="368"/>
                  </a:lnTo>
                  <a:lnTo>
                    <a:pt x="83" y="309"/>
                  </a:lnTo>
                  <a:lnTo>
                    <a:pt x="76" y="255"/>
                  </a:lnTo>
                  <a:lnTo>
                    <a:pt x="71" y="208"/>
                  </a:lnTo>
                  <a:lnTo>
                    <a:pt x="68" y="169"/>
                  </a:lnTo>
                  <a:lnTo>
                    <a:pt x="66" y="139"/>
                  </a:lnTo>
                  <a:lnTo>
                    <a:pt x="323" y="76"/>
                  </a:lnTo>
                  <a:lnTo>
                    <a:pt x="370" y="204"/>
                  </a:lnTo>
                  <a:lnTo>
                    <a:pt x="210" y="314"/>
                  </a:lnTo>
                  <a:lnTo>
                    <a:pt x="242" y="341"/>
                  </a:lnTo>
                  <a:lnTo>
                    <a:pt x="244" y="344"/>
                  </a:lnTo>
                  <a:lnTo>
                    <a:pt x="251" y="349"/>
                  </a:lnTo>
                  <a:lnTo>
                    <a:pt x="262" y="360"/>
                  </a:lnTo>
                  <a:lnTo>
                    <a:pt x="275" y="374"/>
                  </a:lnTo>
                  <a:lnTo>
                    <a:pt x="293" y="392"/>
                  </a:lnTo>
                  <a:lnTo>
                    <a:pt x="313" y="414"/>
                  </a:lnTo>
                  <a:lnTo>
                    <a:pt x="336" y="440"/>
                  </a:lnTo>
                  <a:lnTo>
                    <a:pt x="362" y="472"/>
                  </a:lnTo>
                  <a:lnTo>
                    <a:pt x="389" y="508"/>
                  </a:lnTo>
                  <a:lnTo>
                    <a:pt x="419" y="549"/>
                  </a:lnTo>
                  <a:lnTo>
                    <a:pt x="451" y="594"/>
                  </a:lnTo>
                  <a:lnTo>
                    <a:pt x="483" y="644"/>
                  </a:lnTo>
                  <a:lnTo>
                    <a:pt x="516" y="700"/>
                  </a:lnTo>
                  <a:lnTo>
                    <a:pt x="551" y="759"/>
                  </a:lnTo>
                  <a:lnTo>
                    <a:pt x="585" y="825"/>
                  </a:lnTo>
                  <a:lnTo>
                    <a:pt x="621" y="897"/>
                  </a:lnTo>
                  <a:lnTo>
                    <a:pt x="625" y="902"/>
                  </a:lnTo>
                  <a:lnTo>
                    <a:pt x="628" y="907"/>
                  </a:lnTo>
                  <a:lnTo>
                    <a:pt x="634" y="910"/>
                  </a:lnTo>
                  <a:lnTo>
                    <a:pt x="640" y="913"/>
                  </a:lnTo>
                  <a:lnTo>
                    <a:pt x="645" y="915"/>
                  </a:lnTo>
                  <a:lnTo>
                    <a:pt x="651" y="915"/>
                  </a:lnTo>
                  <a:lnTo>
                    <a:pt x="658" y="914"/>
                  </a:lnTo>
                  <a:lnTo>
                    <a:pt x="664" y="912"/>
                  </a:lnTo>
                  <a:lnTo>
                    <a:pt x="674" y="903"/>
                  </a:lnTo>
                  <a:lnTo>
                    <a:pt x="680" y="893"/>
                  </a:lnTo>
                  <a:lnTo>
                    <a:pt x="682" y="882"/>
                  </a:lnTo>
                  <a:lnTo>
                    <a:pt x="679" y="869"/>
                  </a:lnTo>
                  <a:lnTo>
                    <a:pt x="651" y="811"/>
                  </a:lnTo>
                  <a:lnTo>
                    <a:pt x="622" y="757"/>
                  </a:lnTo>
                  <a:lnTo>
                    <a:pt x="595" y="707"/>
                  </a:lnTo>
                  <a:lnTo>
                    <a:pt x="568" y="658"/>
                  </a:lnTo>
                  <a:lnTo>
                    <a:pt x="540" y="614"/>
                  </a:lnTo>
                  <a:lnTo>
                    <a:pt x="514" y="573"/>
                  </a:lnTo>
                  <a:lnTo>
                    <a:pt x="489" y="535"/>
                  </a:lnTo>
                  <a:lnTo>
                    <a:pt x="464" y="499"/>
                  </a:lnTo>
                  <a:lnTo>
                    <a:pt x="440" y="467"/>
                  </a:lnTo>
                  <a:lnTo>
                    <a:pt x="418" y="438"/>
                  </a:lnTo>
                  <a:lnTo>
                    <a:pt x="396" y="412"/>
                  </a:lnTo>
                  <a:lnTo>
                    <a:pt x="377" y="387"/>
                  </a:lnTo>
                  <a:lnTo>
                    <a:pt x="358" y="367"/>
                  </a:lnTo>
                  <a:lnTo>
                    <a:pt x="342" y="349"/>
                  </a:lnTo>
                  <a:lnTo>
                    <a:pt x="327" y="333"/>
                  </a:lnTo>
                  <a:lnTo>
                    <a:pt x="315" y="321"/>
                  </a:lnTo>
                  <a:lnTo>
                    <a:pt x="448" y="230"/>
                  </a:lnTo>
                  <a:lnTo>
                    <a:pt x="363" y="0"/>
                  </a:lnTo>
                  <a:lnTo>
                    <a:pt x="0" y="89"/>
                  </a:lnTo>
                  <a:lnTo>
                    <a:pt x="0" y="114"/>
                  </a:lnTo>
                  <a:lnTo>
                    <a:pt x="1" y="128"/>
                  </a:lnTo>
                  <a:lnTo>
                    <a:pt x="2" y="157"/>
                  </a:lnTo>
                  <a:lnTo>
                    <a:pt x="6" y="200"/>
                  </a:lnTo>
                  <a:lnTo>
                    <a:pt x="10" y="253"/>
                  </a:lnTo>
                  <a:lnTo>
                    <a:pt x="18" y="315"/>
                  </a:lnTo>
                  <a:lnTo>
                    <a:pt x="29" y="384"/>
                  </a:lnTo>
                  <a:lnTo>
                    <a:pt x="43" y="459"/>
                  </a:lnTo>
                  <a:lnTo>
                    <a:pt x="60" y="537"/>
                  </a:lnTo>
                  <a:lnTo>
                    <a:pt x="82" y="617"/>
                  </a:lnTo>
                  <a:lnTo>
                    <a:pt x="108" y="696"/>
                  </a:lnTo>
                  <a:lnTo>
                    <a:pt x="139" y="772"/>
                  </a:lnTo>
                  <a:lnTo>
                    <a:pt x="177" y="846"/>
                  </a:lnTo>
                  <a:lnTo>
                    <a:pt x="220" y="913"/>
                  </a:lnTo>
                  <a:lnTo>
                    <a:pt x="271" y="971"/>
                  </a:lnTo>
                  <a:lnTo>
                    <a:pt x="327" y="1020"/>
                  </a:lnTo>
                  <a:lnTo>
                    <a:pt x="392" y="1057"/>
                  </a:lnTo>
                  <a:lnTo>
                    <a:pt x="399" y="1059"/>
                  </a:lnTo>
                  <a:lnTo>
                    <a:pt x="2292" y="1059"/>
                  </a:lnTo>
                  <a:lnTo>
                    <a:pt x="2289" y="10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216" name="Freeform 48"/>
            <p:cNvSpPr>
              <a:spLocks/>
            </p:cNvSpPr>
            <p:nvPr/>
          </p:nvSpPr>
          <p:spPr bwMode="auto">
            <a:xfrm>
              <a:off x="2142" y="1812"/>
              <a:ext cx="36" cy="42"/>
            </a:xfrm>
            <a:custGeom>
              <a:avLst/>
              <a:gdLst/>
              <a:ahLst/>
              <a:cxnLst>
                <a:cxn ang="0">
                  <a:pos x="18" y="84"/>
                </a:cxn>
                <a:cxn ang="0">
                  <a:pos x="71" y="51"/>
                </a:cxn>
                <a:cxn ang="0">
                  <a:pos x="67" y="44"/>
                </a:cxn>
                <a:cxn ang="0">
                  <a:pos x="62" y="38"/>
                </a:cxn>
                <a:cxn ang="0">
                  <a:pos x="57" y="31"/>
                </a:cxn>
                <a:cxn ang="0">
                  <a:pos x="53" y="26"/>
                </a:cxn>
                <a:cxn ang="0">
                  <a:pos x="47" y="20"/>
                </a:cxn>
                <a:cxn ang="0">
                  <a:pos x="42" y="13"/>
                </a:cxn>
                <a:cxn ang="0">
                  <a:pos x="37" y="7"/>
                </a:cxn>
                <a:cxn ang="0">
                  <a:pos x="32" y="0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9" y="72"/>
                </a:cxn>
                <a:cxn ang="0">
                  <a:pos x="14" y="79"/>
                </a:cxn>
                <a:cxn ang="0">
                  <a:pos x="18" y="84"/>
                </a:cxn>
              </a:cxnLst>
              <a:rect l="0" t="0" r="r" b="b"/>
              <a:pathLst>
                <a:path w="71" h="84">
                  <a:moveTo>
                    <a:pt x="18" y="84"/>
                  </a:moveTo>
                  <a:lnTo>
                    <a:pt x="71" y="51"/>
                  </a:lnTo>
                  <a:lnTo>
                    <a:pt x="67" y="44"/>
                  </a:lnTo>
                  <a:lnTo>
                    <a:pt x="62" y="38"/>
                  </a:lnTo>
                  <a:lnTo>
                    <a:pt x="57" y="31"/>
                  </a:lnTo>
                  <a:lnTo>
                    <a:pt x="53" y="26"/>
                  </a:lnTo>
                  <a:lnTo>
                    <a:pt x="47" y="20"/>
                  </a:lnTo>
                  <a:lnTo>
                    <a:pt x="42" y="13"/>
                  </a:lnTo>
                  <a:lnTo>
                    <a:pt x="37" y="7"/>
                  </a:lnTo>
                  <a:lnTo>
                    <a:pt x="32" y="0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9" y="72"/>
                  </a:lnTo>
                  <a:lnTo>
                    <a:pt x="14" y="79"/>
                  </a:lnTo>
                  <a:lnTo>
                    <a:pt x="18" y="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218" name="AutoShape 50"/>
          <p:cNvSpPr>
            <a:spLocks noChangeArrowheads="1"/>
          </p:cNvSpPr>
          <p:nvPr/>
        </p:nvSpPr>
        <p:spPr bwMode="auto">
          <a:xfrm>
            <a:off x="6156325" y="1125538"/>
            <a:ext cx="2303463" cy="1944687"/>
          </a:xfrm>
          <a:prstGeom prst="cloudCallout">
            <a:avLst>
              <a:gd name="adj1" fmla="val 13472"/>
              <a:gd name="adj2" fmla="val 6518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/>
            <a:r>
              <a:rPr lang="en-GB"/>
              <a:t>All I wanted to know was </a:t>
            </a:r>
          </a:p>
          <a:p>
            <a:pPr algn="l"/>
            <a:r>
              <a:rPr lang="en-GB"/>
              <a:t>how far cod swim!!</a:t>
            </a:r>
          </a:p>
          <a:p>
            <a:endParaRPr lang="en-GB"/>
          </a:p>
        </p:txBody>
      </p:sp>
      <p:sp>
        <p:nvSpPr>
          <p:cNvPr id="7220" name="AutoShape 52"/>
          <p:cNvSpPr>
            <a:spLocks noChangeArrowheads="1"/>
          </p:cNvSpPr>
          <p:nvPr/>
        </p:nvSpPr>
        <p:spPr bwMode="auto">
          <a:xfrm>
            <a:off x="3492500" y="2133600"/>
            <a:ext cx="1728788" cy="1943100"/>
          </a:xfrm>
          <a:prstGeom prst="wedgeEllipseCallout">
            <a:avLst>
              <a:gd name="adj1" fmla="val -64417"/>
              <a:gd name="adj2" fmla="val 357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GB"/>
              <a:t>CCGTAAGCCCCGTAACCCGTTAACTAAAGGC</a:t>
            </a:r>
          </a:p>
          <a:p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in stock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Includes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Parameter estimation</a:t>
            </a:r>
          </a:p>
          <a:p>
            <a:pPr lvl="1"/>
            <a:r>
              <a:rPr lang="en-US" dirty="0" smtClean="0"/>
              <a:t>IUU</a:t>
            </a:r>
          </a:p>
          <a:p>
            <a:pPr lvl="1"/>
            <a:r>
              <a:rPr lang="en-US" dirty="0" smtClean="0"/>
              <a:t>Biological variability</a:t>
            </a:r>
          </a:p>
          <a:p>
            <a:pPr lvl="1"/>
            <a:r>
              <a:rPr lang="en-US" dirty="0" smtClean="0"/>
              <a:t>Spatial dynamics</a:t>
            </a:r>
          </a:p>
          <a:p>
            <a:pPr lvl="1"/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1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1966  </a:t>
            </a:r>
            <a:r>
              <a:rPr lang="en-US" i="1" dirty="0" smtClean="0"/>
              <a:t>Fisheries Research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“Although genetic studies of marine species frequently prove to be interesting in biological and evolutionary terms, stock managers have come to regard their value as being extremely limited”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1966  </a:t>
            </a:r>
            <a:r>
              <a:rPr lang="en-US" i="1" dirty="0"/>
              <a:t>Fisheries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“whilst such debate (value of genetics) is undoubtedly healthy, it is doing little to address the urgent requirement for effective short term stock-based management of marine fisheries- the only realistic option in the present economic climate”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98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1966  </a:t>
            </a:r>
            <a:r>
              <a:rPr lang="en-US" i="1" dirty="0"/>
              <a:t>Fisheries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“We </a:t>
            </a:r>
            <a:r>
              <a:rPr lang="en-US" dirty="0" smtClean="0"/>
              <a:t>are indebted to Gary Carvalho for constructive criticism of an early draft of this paper”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9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en-GB" sz="4000"/>
              <a:t>Conclusions: uneasy bedfellows or new partnership?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772816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GB" sz="2800" i="1" dirty="0" smtClean="0"/>
              <a:t>Particular need for</a:t>
            </a:r>
            <a:r>
              <a:rPr lang="en-GB" sz="2800" dirty="0" smtClean="0"/>
              <a:t>:</a:t>
            </a:r>
          </a:p>
          <a:p>
            <a:pPr>
              <a:lnSpc>
                <a:spcPct val="90000"/>
              </a:lnSpc>
              <a:buNone/>
            </a:pPr>
            <a:endParaRPr lang="en-GB" sz="2800" dirty="0" smtClean="0"/>
          </a:p>
          <a:p>
            <a:pPr>
              <a:lnSpc>
                <a:spcPct val="90000"/>
              </a:lnSpc>
            </a:pPr>
            <a:r>
              <a:rPr lang="en-GB" sz="2800" dirty="0" smtClean="0"/>
              <a:t>Increased dialogue</a:t>
            </a:r>
          </a:p>
          <a:p>
            <a:pPr>
              <a:lnSpc>
                <a:spcPct val="90000"/>
              </a:lnSpc>
            </a:pPr>
            <a:r>
              <a:rPr lang="en-GB" sz="2800" dirty="0" smtClean="0"/>
              <a:t>Coherent advisory framework</a:t>
            </a:r>
          </a:p>
          <a:p>
            <a:pPr>
              <a:lnSpc>
                <a:spcPct val="90000"/>
              </a:lnSpc>
            </a:pPr>
            <a:r>
              <a:rPr lang="en-GB" sz="2800" dirty="0" smtClean="0"/>
              <a:t>Increased tangible applications</a:t>
            </a:r>
          </a:p>
          <a:p>
            <a:pPr>
              <a:lnSpc>
                <a:spcPct val="90000"/>
              </a:lnSpc>
            </a:pPr>
            <a:endParaRPr lang="en-GB" sz="2800" dirty="0"/>
          </a:p>
        </p:txBody>
      </p:sp>
      <p:pic>
        <p:nvPicPr>
          <p:cNvPr id="143367" name="Picture 7" descr="MCj03315170000[1]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67400" y="1916113"/>
            <a:ext cx="1431925" cy="1789112"/>
          </a:xfrm>
          <a:noFill/>
          <a:ln/>
        </p:spPr>
      </p:pic>
      <p:pic>
        <p:nvPicPr>
          <p:cNvPr id="143371" name="Picture 11" descr="MCj025110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111500"/>
            <a:ext cx="2457450" cy="2166938"/>
          </a:xfrm>
          <a:prstGeom prst="rect">
            <a:avLst/>
          </a:prstGeom>
          <a:noFill/>
        </p:spPr>
      </p:pic>
      <p:pic>
        <p:nvPicPr>
          <p:cNvPr id="143378" name="Picture 18" descr="MCj02807480000[1]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019925" y="4137025"/>
            <a:ext cx="1439863" cy="1354138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en-GB" sz="4000"/>
              <a:t>Conclusions: uneasy bedfellows or new partnership?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552" y="1772816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r>
              <a:rPr lang="en-GB" sz="2800" i="1" dirty="0" smtClean="0"/>
              <a:t>Particular need for</a:t>
            </a:r>
            <a:r>
              <a:rPr lang="en-GB" sz="2800" dirty="0" smtClean="0"/>
              <a:t>:</a:t>
            </a:r>
          </a:p>
          <a:p>
            <a:pPr>
              <a:lnSpc>
                <a:spcPct val="90000"/>
              </a:lnSpc>
              <a:buNone/>
            </a:pPr>
            <a:endParaRPr lang="en-GB" sz="2800" dirty="0" smtClean="0"/>
          </a:p>
          <a:p>
            <a:pPr>
              <a:lnSpc>
                <a:spcPct val="90000"/>
              </a:lnSpc>
            </a:pPr>
            <a:r>
              <a:rPr lang="en-GB" sz="2800" dirty="0" smtClean="0"/>
              <a:t>Increased dialogue</a:t>
            </a:r>
          </a:p>
          <a:p>
            <a:pPr>
              <a:lnSpc>
                <a:spcPct val="90000"/>
              </a:lnSpc>
            </a:pPr>
            <a:r>
              <a:rPr lang="en-GB" sz="2800" dirty="0" smtClean="0"/>
              <a:t>Coherent advisory framework</a:t>
            </a:r>
          </a:p>
          <a:p>
            <a:pPr>
              <a:lnSpc>
                <a:spcPct val="90000"/>
              </a:lnSpc>
            </a:pPr>
            <a:r>
              <a:rPr lang="en-GB" sz="2800" dirty="0" smtClean="0">
                <a:solidFill>
                  <a:srgbClr val="FF9900"/>
                </a:solidFill>
              </a:rPr>
              <a:t>Increased tangible applications</a:t>
            </a:r>
          </a:p>
          <a:p>
            <a:pPr>
              <a:lnSpc>
                <a:spcPct val="90000"/>
              </a:lnSpc>
              <a:buNone/>
            </a:pPr>
            <a:r>
              <a:rPr lang="en-GB" sz="2800" dirty="0" smtClean="0">
                <a:solidFill>
                  <a:srgbClr val="FF9900"/>
                </a:solidFill>
              </a:rPr>
              <a:t>          </a:t>
            </a:r>
            <a:r>
              <a:rPr lang="en-GB" sz="2800" dirty="0" smtClean="0"/>
              <a:t>Einar Nielsen</a:t>
            </a:r>
          </a:p>
          <a:p>
            <a:pPr>
              <a:lnSpc>
                <a:spcPct val="90000"/>
              </a:lnSpc>
              <a:buNone/>
            </a:pPr>
            <a:r>
              <a:rPr lang="en-GB" sz="2800" dirty="0" smtClean="0"/>
              <a:t>          Part 2 - </a:t>
            </a:r>
            <a:endParaRPr lang="en-GB" sz="2800" dirty="0"/>
          </a:p>
        </p:txBody>
      </p:sp>
      <p:pic>
        <p:nvPicPr>
          <p:cNvPr id="143367" name="Picture 7" descr="MCj03315170000[1]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67400" y="1916113"/>
            <a:ext cx="1431925" cy="1789112"/>
          </a:xfrm>
          <a:noFill/>
          <a:ln/>
        </p:spPr>
      </p:pic>
      <p:pic>
        <p:nvPicPr>
          <p:cNvPr id="143371" name="Picture 11" descr="MCj0251107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200" y="3111500"/>
            <a:ext cx="2457450" cy="2166938"/>
          </a:xfrm>
          <a:prstGeom prst="rect">
            <a:avLst/>
          </a:prstGeom>
          <a:noFill/>
        </p:spPr>
      </p:pic>
      <p:pic>
        <p:nvPicPr>
          <p:cNvPr id="143378" name="Picture 18" descr="MCj02807480000[1]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019925" y="4137025"/>
            <a:ext cx="1439863" cy="1354138"/>
          </a:xfrm>
          <a:noFill/>
          <a:ln/>
        </p:spPr>
      </p:pic>
      <p:sp>
        <p:nvSpPr>
          <p:cNvPr id="7" name="Right Arrow 6"/>
          <p:cNvSpPr/>
          <p:nvPr/>
        </p:nvSpPr>
        <p:spPr>
          <a:xfrm>
            <a:off x="323528" y="50131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to: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dirty="0" smtClean="0"/>
              <a:t>FishPopTrace consortium</a:t>
            </a:r>
          </a:p>
          <a:p>
            <a:r>
              <a:rPr lang="en-GB" dirty="0" smtClean="0"/>
              <a:t>Dr Lorenz Hauser, Seattle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6" descr="FPT- logofinal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348880"/>
            <a:ext cx="2849042" cy="15377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189163" y="1196975"/>
            <a:ext cx="2016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3995738" y="549275"/>
            <a:ext cx="403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763713" y="188913"/>
            <a:ext cx="61928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FFFF00"/>
                </a:solidFill>
              </a:rPr>
              <a:t>Fisheries genetics: objectives</a:t>
            </a:r>
            <a:endParaRPr lang="en-GB" sz="3200">
              <a:solidFill>
                <a:srgbClr val="FFFF00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750" y="1125538"/>
            <a:ext cx="126523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</a:rPr>
              <a:t>Determine evolutionary consequences of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</a:rPr>
              <a:t>fishery and culture practices on the </a:t>
            </a:r>
            <a:r>
              <a:rPr lang="en-US" sz="2000" b="1" u="sng">
                <a:solidFill>
                  <a:srgbClr val="FFFFFF"/>
                </a:solidFill>
              </a:rPr>
              <a:t>stability</a:t>
            </a:r>
            <a:r>
              <a:rPr lang="en-US" sz="2000" b="1">
                <a:solidFill>
                  <a:srgbClr val="FFFFFF"/>
                </a:solidFill>
              </a:rPr>
              <a:t>,</a:t>
            </a:r>
            <a:r>
              <a:rPr lang="en-US" sz="2000">
                <a:solidFill>
                  <a:srgbClr val="FFFFFF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u="sng">
                <a:solidFill>
                  <a:srgbClr val="FFFFFF"/>
                </a:solidFill>
              </a:rPr>
              <a:t>viability</a:t>
            </a:r>
            <a:r>
              <a:rPr lang="en-US" sz="2000">
                <a:solidFill>
                  <a:srgbClr val="FFFFFF"/>
                </a:solidFill>
              </a:rPr>
              <a:t>,</a:t>
            </a:r>
            <a:r>
              <a:rPr lang="en-US" sz="2000" b="1">
                <a:solidFill>
                  <a:srgbClr val="FFFFFF"/>
                </a:solidFill>
              </a:rPr>
              <a:t> </a:t>
            </a:r>
            <a:r>
              <a:rPr lang="en-US" sz="2000" b="1" u="sng">
                <a:solidFill>
                  <a:srgbClr val="FFFFFF"/>
                </a:solidFill>
              </a:rPr>
              <a:t>adaptability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 b="1" u="sng">
                <a:solidFill>
                  <a:srgbClr val="FFFFFF"/>
                </a:solidFill>
              </a:rPr>
              <a:t>biological diversity</a:t>
            </a:r>
            <a:r>
              <a:rPr lang="en-US" sz="2000">
                <a:solidFill>
                  <a:srgbClr val="FFFFFF"/>
                </a:solidFill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FFFFFF"/>
                </a:solidFill>
              </a:rPr>
              <a:t>of indigenous fish species and populations</a:t>
            </a:r>
            <a:endParaRPr lang="en-GB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salient developments of fisheries genetics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Availability of new powerful tools</a:t>
            </a:r>
          </a:p>
          <a:p>
            <a:r>
              <a:rPr lang="en-GB" dirty="0" smtClean="0"/>
              <a:t>High throughput nature and standardisation (reference data bases and monitoring)</a:t>
            </a:r>
          </a:p>
          <a:p>
            <a:r>
              <a:rPr lang="en-GB" dirty="0" smtClean="0"/>
              <a:t>Biological inferences (significance of population diversity – genomics)</a:t>
            </a:r>
          </a:p>
          <a:p>
            <a:r>
              <a:rPr lang="en-GB" dirty="0" smtClean="0"/>
              <a:t>Ecosystem-based approach- (species and population diversity in ecosystems)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31825" y="257175"/>
            <a:ext cx="7772400" cy="1143000"/>
          </a:xfrm>
        </p:spPr>
        <p:txBody>
          <a:bodyPr/>
          <a:lstStyle/>
          <a:p>
            <a:r>
              <a:rPr lang="en-GB" sz="3600" b="1"/>
              <a:t>Central role of genetics in fisheries biology</a:t>
            </a:r>
            <a:endParaRPr lang="en-US" sz="2800" b="1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81600" y="1531938"/>
            <a:ext cx="2963863" cy="1146175"/>
            <a:chOff x="3877" y="1486"/>
            <a:chExt cx="1867" cy="722"/>
          </a:xfrm>
        </p:grpSpPr>
        <p:sp>
          <p:nvSpPr>
            <p:cNvPr id="45060" name="Freeform 4"/>
            <p:cNvSpPr>
              <a:spLocks/>
            </p:cNvSpPr>
            <p:nvPr/>
          </p:nvSpPr>
          <p:spPr bwMode="auto">
            <a:xfrm>
              <a:off x="4459" y="1564"/>
              <a:ext cx="828" cy="54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5" y="140"/>
                </a:cxn>
                <a:cxn ang="0">
                  <a:pos x="56" y="117"/>
                </a:cxn>
                <a:cxn ang="0">
                  <a:pos x="98" y="101"/>
                </a:cxn>
                <a:cxn ang="0">
                  <a:pos x="168" y="78"/>
                </a:cxn>
                <a:cxn ang="0">
                  <a:pos x="238" y="54"/>
                </a:cxn>
                <a:cxn ang="0">
                  <a:pos x="364" y="31"/>
                </a:cxn>
                <a:cxn ang="0">
                  <a:pos x="442" y="14"/>
                </a:cxn>
                <a:cxn ang="0">
                  <a:pos x="519" y="14"/>
                </a:cxn>
                <a:cxn ang="0">
                  <a:pos x="610" y="0"/>
                </a:cxn>
                <a:cxn ang="0">
                  <a:pos x="716" y="0"/>
                </a:cxn>
                <a:cxn ang="0">
                  <a:pos x="821" y="0"/>
                </a:cxn>
                <a:cxn ang="0">
                  <a:pos x="877" y="0"/>
                </a:cxn>
                <a:cxn ang="0">
                  <a:pos x="975" y="0"/>
                </a:cxn>
                <a:cxn ang="0">
                  <a:pos x="1066" y="0"/>
                </a:cxn>
                <a:cxn ang="0">
                  <a:pos x="1165" y="0"/>
                </a:cxn>
                <a:cxn ang="0">
                  <a:pos x="1206" y="0"/>
                </a:cxn>
                <a:cxn ang="0">
                  <a:pos x="1367" y="14"/>
                </a:cxn>
                <a:cxn ang="0">
                  <a:pos x="1529" y="31"/>
                </a:cxn>
                <a:cxn ang="0">
                  <a:pos x="1669" y="39"/>
                </a:cxn>
                <a:cxn ang="0">
                  <a:pos x="1809" y="46"/>
                </a:cxn>
                <a:cxn ang="0">
                  <a:pos x="1894" y="60"/>
                </a:cxn>
                <a:cxn ang="0">
                  <a:pos x="2019" y="78"/>
                </a:cxn>
                <a:cxn ang="0">
                  <a:pos x="2216" y="101"/>
                </a:cxn>
                <a:cxn ang="0">
                  <a:pos x="2342" y="109"/>
                </a:cxn>
                <a:cxn ang="0">
                  <a:pos x="2433" y="124"/>
                </a:cxn>
                <a:cxn ang="0">
                  <a:pos x="2483" y="132"/>
                </a:cxn>
              </a:cxnLst>
              <a:rect l="0" t="0" r="r" b="b"/>
              <a:pathLst>
                <a:path w="2483" h="162">
                  <a:moveTo>
                    <a:pt x="0" y="162"/>
                  </a:moveTo>
                  <a:lnTo>
                    <a:pt x="15" y="140"/>
                  </a:lnTo>
                  <a:lnTo>
                    <a:pt x="56" y="117"/>
                  </a:lnTo>
                  <a:lnTo>
                    <a:pt x="98" y="101"/>
                  </a:lnTo>
                  <a:lnTo>
                    <a:pt x="168" y="78"/>
                  </a:lnTo>
                  <a:lnTo>
                    <a:pt x="238" y="54"/>
                  </a:lnTo>
                  <a:lnTo>
                    <a:pt x="364" y="31"/>
                  </a:lnTo>
                  <a:lnTo>
                    <a:pt x="442" y="14"/>
                  </a:lnTo>
                  <a:lnTo>
                    <a:pt x="519" y="14"/>
                  </a:lnTo>
                  <a:lnTo>
                    <a:pt x="610" y="0"/>
                  </a:lnTo>
                  <a:lnTo>
                    <a:pt x="716" y="0"/>
                  </a:lnTo>
                  <a:lnTo>
                    <a:pt x="821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66" y="0"/>
                  </a:lnTo>
                  <a:lnTo>
                    <a:pt x="1165" y="0"/>
                  </a:lnTo>
                  <a:lnTo>
                    <a:pt x="1206" y="0"/>
                  </a:lnTo>
                  <a:lnTo>
                    <a:pt x="1367" y="14"/>
                  </a:lnTo>
                  <a:lnTo>
                    <a:pt x="1529" y="31"/>
                  </a:lnTo>
                  <a:lnTo>
                    <a:pt x="1669" y="39"/>
                  </a:lnTo>
                  <a:lnTo>
                    <a:pt x="1809" y="46"/>
                  </a:lnTo>
                  <a:lnTo>
                    <a:pt x="1894" y="60"/>
                  </a:lnTo>
                  <a:lnTo>
                    <a:pt x="2019" y="78"/>
                  </a:lnTo>
                  <a:lnTo>
                    <a:pt x="2216" y="101"/>
                  </a:lnTo>
                  <a:lnTo>
                    <a:pt x="2342" y="109"/>
                  </a:lnTo>
                  <a:lnTo>
                    <a:pt x="2433" y="124"/>
                  </a:lnTo>
                  <a:lnTo>
                    <a:pt x="2483" y="13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1" name="Freeform 5"/>
            <p:cNvSpPr>
              <a:spLocks/>
            </p:cNvSpPr>
            <p:nvPr/>
          </p:nvSpPr>
          <p:spPr bwMode="auto">
            <a:xfrm>
              <a:off x="4866" y="1486"/>
              <a:ext cx="72" cy="81"/>
            </a:xfrm>
            <a:custGeom>
              <a:avLst/>
              <a:gdLst/>
              <a:ahLst/>
              <a:cxnLst>
                <a:cxn ang="0">
                  <a:pos x="0" y="244"/>
                </a:cxn>
                <a:cxn ang="0">
                  <a:pos x="57" y="142"/>
                </a:cxn>
                <a:cxn ang="0">
                  <a:pos x="70" y="149"/>
                </a:cxn>
                <a:cxn ang="0">
                  <a:pos x="141" y="64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4">
                  <a:moveTo>
                    <a:pt x="0" y="244"/>
                  </a:moveTo>
                  <a:lnTo>
                    <a:pt x="57" y="142"/>
                  </a:lnTo>
                  <a:lnTo>
                    <a:pt x="70" y="149"/>
                  </a:lnTo>
                  <a:lnTo>
                    <a:pt x="141" y="64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2" name="Freeform 6"/>
            <p:cNvSpPr>
              <a:spLocks/>
            </p:cNvSpPr>
            <p:nvPr/>
          </p:nvSpPr>
          <p:spPr bwMode="auto">
            <a:xfrm>
              <a:off x="4936" y="1489"/>
              <a:ext cx="100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3"/>
                </a:cxn>
                <a:cxn ang="0">
                  <a:pos x="97" y="102"/>
                </a:cxn>
                <a:cxn ang="0">
                  <a:pos x="145" y="139"/>
                </a:cxn>
                <a:cxn ang="0">
                  <a:pos x="195" y="170"/>
                </a:cxn>
                <a:cxn ang="0">
                  <a:pos x="237" y="194"/>
                </a:cxn>
                <a:cxn ang="0">
                  <a:pos x="300" y="234"/>
                </a:cxn>
              </a:cxnLst>
              <a:rect l="0" t="0" r="r" b="b"/>
              <a:pathLst>
                <a:path w="300" h="234">
                  <a:moveTo>
                    <a:pt x="0" y="0"/>
                  </a:moveTo>
                  <a:lnTo>
                    <a:pt x="62" y="63"/>
                  </a:lnTo>
                  <a:lnTo>
                    <a:pt x="97" y="102"/>
                  </a:lnTo>
                  <a:lnTo>
                    <a:pt x="145" y="139"/>
                  </a:lnTo>
                  <a:lnTo>
                    <a:pt x="195" y="170"/>
                  </a:lnTo>
                  <a:lnTo>
                    <a:pt x="237" y="194"/>
                  </a:lnTo>
                  <a:lnTo>
                    <a:pt x="30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3" name="Line 7"/>
            <p:cNvSpPr>
              <a:spLocks noChangeShapeType="1"/>
            </p:cNvSpPr>
            <p:nvPr/>
          </p:nvSpPr>
          <p:spPr bwMode="auto">
            <a:xfrm flipH="1">
              <a:off x="5022" y="1567"/>
              <a:ext cx="12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4" name="Freeform 8"/>
            <p:cNvSpPr>
              <a:spLocks/>
            </p:cNvSpPr>
            <p:nvPr/>
          </p:nvSpPr>
          <p:spPr bwMode="auto">
            <a:xfrm>
              <a:off x="5280" y="1590"/>
              <a:ext cx="163" cy="145"/>
            </a:xfrm>
            <a:custGeom>
              <a:avLst/>
              <a:gdLst/>
              <a:ahLst/>
              <a:cxnLst>
                <a:cxn ang="0">
                  <a:pos x="21" y="54"/>
                </a:cxn>
                <a:cxn ang="0">
                  <a:pos x="91" y="39"/>
                </a:cxn>
                <a:cxn ang="0">
                  <a:pos x="188" y="39"/>
                </a:cxn>
                <a:cxn ang="0">
                  <a:pos x="385" y="0"/>
                </a:cxn>
                <a:cxn ang="0">
                  <a:pos x="484" y="0"/>
                </a:cxn>
                <a:cxn ang="0">
                  <a:pos x="490" y="23"/>
                </a:cxn>
                <a:cxn ang="0">
                  <a:pos x="476" y="39"/>
                </a:cxn>
                <a:cxn ang="0">
                  <a:pos x="427" y="69"/>
                </a:cxn>
                <a:cxn ang="0">
                  <a:pos x="370" y="107"/>
                </a:cxn>
                <a:cxn ang="0">
                  <a:pos x="307" y="146"/>
                </a:cxn>
                <a:cxn ang="0">
                  <a:pos x="259" y="178"/>
                </a:cxn>
                <a:cxn ang="0">
                  <a:pos x="280" y="241"/>
                </a:cxn>
                <a:cxn ang="0">
                  <a:pos x="392" y="326"/>
                </a:cxn>
                <a:cxn ang="0">
                  <a:pos x="427" y="404"/>
                </a:cxn>
                <a:cxn ang="0">
                  <a:pos x="434" y="435"/>
                </a:cxn>
                <a:cxn ang="0">
                  <a:pos x="357" y="421"/>
                </a:cxn>
                <a:cxn ang="0">
                  <a:pos x="259" y="373"/>
                </a:cxn>
                <a:cxn ang="0">
                  <a:pos x="118" y="326"/>
                </a:cxn>
                <a:cxn ang="0">
                  <a:pos x="41" y="310"/>
                </a:cxn>
                <a:cxn ang="0">
                  <a:pos x="0" y="310"/>
                </a:cxn>
              </a:cxnLst>
              <a:rect l="0" t="0" r="r" b="b"/>
              <a:pathLst>
                <a:path w="490" h="435">
                  <a:moveTo>
                    <a:pt x="21" y="54"/>
                  </a:moveTo>
                  <a:lnTo>
                    <a:pt x="91" y="39"/>
                  </a:lnTo>
                  <a:lnTo>
                    <a:pt x="188" y="39"/>
                  </a:lnTo>
                  <a:lnTo>
                    <a:pt x="385" y="0"/>
                  </a:lnTo>
                  <a:lnTo>
                    <a:pt x="484" y="0"/>
                  </a:lnTo>
                  <a:lnTo>
                    <a:pt x="490" y="23"/>
                  </a:lnTo>
                  <a:lnTo>
                    <a:pt x="476" y="39"/>
                  </a:lnTo>
                  <a:lnTo>
                    <a:pt x="427" y="69"/>
                  </a:lnTo>
                  <a:lnTo>
                    <a:pt x="370" y="107"/>
                  </a:lnTo>
                  <a:lnTo>
                    <a:pt x="307" y="146"/>
                  </a:lnTo>
                  <a:lnTo>
                    <a:pt x="259" y="178"/>
                  </a:lnTo>
                  <a:lnTo>
                    <a:pt x="280" y="241"/>
                  </a:lnTo>
                  <a:lnTo>
                    <a:pt x="392" y="326"/>
                  </a:lnTo>
                  <a:lnTo>
                    <a:pt x="427" y="404"/>
                  </a:lnTo>
                  <a:lnTo>
                    <a:pt x="434" y="435"/>
                  </a:lnTo>
                  <a:lnTo>
                    <a:pt x="357" y="421"/>
                  </a:lnTo>
                  <a:lnTo>
                    <a:pt x="259" y="373"/>
                  </a:lnTo>
                  <a:lnTo>
                    <a:pt x="118" y="326"/>
                  </a:lnTo>
                  <a:lnTo>
                    <a:pt x="41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5" name="Freeform 9"/>
            <p:cNvSpPr>
              <a:spLocks/>
            </p:cNvSpPr>
            <p:nvPr/>
          </p:nvSpPr>
          <p:spPr bwMode="auto">
            <a:xfrm>
              <a:off x="4445" y="1621"/>
              <a:ext cx="837" cy="130"/>
            </a:xfrm>
            <a:custGeom>
              <a:avLst/>
              <a:gdLst/>
              <a:ahLst/>
              <a:cxnLst>
                <a:cxn ang="0">
                  <a:pos x="2510" y="218"/>
                </a:cxn>
                <a:cxn ang="0">
                  <a:pos x="2461" y="212"/>
                </a:cxn>
                <a:cxn ang="0">
                  <a:pos x="2377" y="212"/>
                </a:cxn>
                <a:cxn ang="0">
                  <a:pos x="2195" y="242"/>
                </a:cxn>
                <a:cxn ang="0">
                  <a:pos x="2006" y="304"/>
                </a:cxn>
                <a:cxn ang="0">
                  <a:pos x="1753" y="366"/>
                </a:cxn>
                <a:cxn ang="0">
                  <a:pos x="1606" y="383"/>
                </a:cxn>
                <a:cxn ang="0">
                  <a:pos x="1444" y="389"/>
                </a:cxn>
                <a:cxn ang="0">
                  <a:pos x="1248" y="373"/>
                </a:cxn>
                <a:cxn ang="0">
                  <a:pos x="1030" y="343"/>
                </a:cxn>
                <a:cxn ang="0">
                  <a:pos x="764" y="312"/>
                </a:cxn>
                <a:cxn ang="0">
                  <a:pos x="484" y="266"/>
                </a:cxn>
                <a:cxn ang="0">
                  <a:pos x="232" y="188"/>
                </a:cxn>
                <a:cxn ang="0">
                  <a:pos x="57" y="78"/>
                </a:cxn>
                <a:cxn ang="0">
                  <a:pos x="0" y="24"/>
                </a:cxn>
                <a:cxn ang="0">
                  <a:pos x="42" y="0"/>
                </a:cxn>
              </a:cxnLst>
              <a:rect l="0" t="0" r="r" b="b"/>
              <a:pathLst>
                <a:path w="2510" h="389">
                  <a:moveTo>
                    <a:pt x="2510" y="218"/>
                  </a:moveTo>
                  <a:lnTo>
                    <a:pt x="2461" y="212"/>
                  </a:lnTo>
                  <a:lnTo>
                    <a:pt x="2377" y="212"/>
                  </a:lnTo>
                  <a:lnTo>
                    <a:pt x="2195" y="242"/>
                  </a:lnTo>
                  <a:lnTo>
                    <a:pt x="2006" y="304"/>
                  </a:lnTo>
                  <a:lnTo>
                    <a:pt x="1753" y="366"/>
                  </a:lnTo>
                  <a:lnTo>
                    <a:pt x="1606" y="383"/>
                  </a:lnTo>
                  <a:lnTo>
                    <a:pt x="1444" y="389"/>
                  </a:lnTo>
                  <a:lnTo>
                    <a:pt x="1248" y="373"/>
                  </a:lnTo>
                  <a:lnTo>
                    <a:pt x="1030" y="343"/>
                  </a:lnTo>
                  <a:lnTo>
                    <a:pt x="764" y="312"/>
                  </a:lnTo>
                  <a:lnTo>
                    <a:pt x="484" y="266"/>
                  </a:lnTo>
                  <a:lnTo>
                    <a:pt x="232" y="188"/>
                  </a:lnTo>
                  <a:lnTo>
                    <a:pt x="57" y="78"/>
                  </a:lnTo>
                  <a:lnTo>
                    <a:pt x="0" y="24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6" name="Oval 10"/>
            <p:cNvSpPr>
              <a:spLocks noChangeArrowheads="1"/>
            </p:cNvSpPr>
            <p:nvPr/>
          </p:nvSpPr>
          <p:spPr bwMode="auto">
            <a:xfrm>
              <a:off x="4543" y="1593"/>
              <a:ext cx="58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7" name="Freeform 11"/>
            <p:cNvSpPr>
              <a:spLocks/>
            </p:cNvSpPr>
            <p:nvPr/>
          </p:nvSpPr>
          <p:spPr bwMode="auto">
            <a:xfrm>
              <a:off x="4880" y="1749"/>
              <a:ext cx="72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60"/>
                </a:cxn>
                <a:cxn ang="0">
                  <a:pos x="99" y="202"/>
                </a:cxn>
                <a:cxn ang="0">
                  <a:pos x="148" y="255"/>
                </a:cxn>
                <a:cxn ang="0">
                  <a:pos x="188" y="209"/>
                </a:cxn>
                <a:cxn ang="0">
                  <a:pos x="218" y="124"/>
                </a:cxn>
                <a:cxn ang="0">
                  <a:pos x="218" y="75"/>
                </a:cxn>
                <a:cxn ang="0">
                  <a:pos x="197" y="39"/>
                </a:cxn>
                <a:cxn ang="0">
                  <a:pos x="140" y="15"/>
                </a:cxn>
              </a:cxnLst>
              <a:rect l="0" t="0" r="r" b="b"/>
              <a:pathLst>
                <a:path w="218" h="255">
                  <a:moveTo>
                    <a:pt x="0" y="0"/>
                  </a:moveTo>
                  <a:lnTo>
                    <a:pt x="21" y="60"/>
                  </a:lnTo>
                  <a:lnTo>
                    <a:pt x="99" y="202"/>
                  </a:lnTo>
                  <a:lnTo>
                    <a:pt x="148" y="255"/>
                  </a:lnTo>
                  <a:lnTo>
                    <a:pt x="188" y="209"/>
                  </a:lnTo>
                  <a:lnTo>
                    <a:pt x="218" y="124"/>
                  </a:lnTo>
                  <a:lnTo>
                    <a:pt x="218" y="75"/>
                  </a:lnTo>
                  <a:lnTo>
                    <a:pt x="197" y="39"/>
                  </a:lnTo>
                  <a:lnTo>
                    <a:pt x="140" y="1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8" name="Line 12"/>
            <p:cNvSpPr>
              <a:spLocks noChangeShapeType="1"/>
            </p:cNvSpPr>
            <p:nvPr/>
          </p:nvSpPr>
          <p:spPr bwMode="auto">
            <a:xfrm>
              <a:off x="5116" y="1720"/>
              <a:ext cx="40" cy="2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69" name="Line 13"/>
            <p:cNvSpPr>
              <a:spLocks noChangeShapeType="1"/>
            </p:cNvSpPr>
            <p:nvPr/>
          </p:nvSpPr>
          <p:spPr bwMode="auto">
            <a:xfrm>
              <a:off x="5209" y="1697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0" name="Freeform 14"/>
            <p:cNvSpPr>
              <a:spLocks/>
            </p:cNvSpPr>
            <p:nvPr/>
          </p:nvSpPr>
          <p:spPr bwMode="auto">
            <a:xfrm>
              <a:off x="5153" y="1707"/>
              <a:ext cx="68" cy="33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1" y="78"/>
                </a:cxn>
                <a:cxn ang="0">
                  <a:pos x="83" y="39"/>
                </a:cxn>
                <a:cxn ang="0">
                  <a:pos x="203" y="0"/>
                </a:cxn>
              </a:cxnLst>
              <a:rect l="0" t="0" r="r" b="b"/>
              <a:pathLst>
                <a:path w="203" h="101">
                  <a:moveTo>
                    <a:pt x="0" y="101"/>
                  </a:moveTo>
                  <a:lnTo>
                    <a:pt x="21" y="78"/>
                  </a:lnTo>
                  <a:lnTo>
                    <a:pt x="83" y="39"/>
                  </a:lnTo>
                  <a:lnTo>
                    <a:pt x="203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1" name="Freeform 15"/>
            <p:cNvSpPr>
              <a:spLocks/>
            </p:cNvSpPr>
            <p:nvPr/>
          </p:nvSpPr>
          <p:spPr bwMode="auto">
            <a:xfrm>
              <a:off x="4459" y="1618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8" y="109"/>
                </a:cxn>
                <a:cxn ang="0">
                  <a:pos x="168" y="134"/>
                </a:cxn>
                <a:cxn ang="0">
                  <a:pos x="210" y="126"/>
                </a:cxn>
                <a:cxn ang="0">
                  <a:pos x="218" y="77"/>
                </a:cxn>
                <a:cxn ang="0">
                  <a:pos x="162" y="62"/>
                </a:cxn>
                <a:cxn ang="0">
                  <a:pos x="98" y="55"/>
                </a:cxn>
                <a:cxn ang="0">
                  <a:pos x="56" y="23"/>
                </a:cxn>
                <a:cxn ang="0">
                  <a:pos x="42" y="8"/>
                </a:cxn>
              </a:cxnLst>
              <a:rect l="0" t="0" r="r" b="b"/>
              <a:pathLst>
                <a:path w="218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8" y="109"/>
                  </a:lnTo>
                  <a:lnTo>
                    <a:pt x="168" y="134"/>
                  </a:lnTo>
                  <a:lnTo>
                    <a:pt x="210" y="126"/>
                  </a:lnTo>
                  <a:lnTo>
                    <a:pt x="218" y="77"/>
                  </a:lnTo>
                  <a:lnTo>
                    <a:pt x="162" y="62"/>
                  </a:lnTo>
                  <a:lnTo>
                    <a:pt x="98" y="55"/>
                  </a:lnTo>
                  <a:lnTo>
                    <a:pt x="56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2" name="Freeform 16"/>
            <p:cNvSpPr>
              <a:spLocks/>
            </p:cNvSpPr>
            <p:nvPr/>
          </p:nvSpPr>
          <p:spPr bwMode="auto">
            <a:xfrm>
              <a:off x="4641" y="1587"/>
              <a:ext cx="38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9"/>
                </a:cxn>
                <a:cxn ang="0">
                  <a:pos x="77" y="40"/>
                </a:cxn>
                <a:cxn ang="0">
                  <a:pos x="92" y="125"/>
                </a:cxn>
                <a:cxn ang="0">
                  <a:pos x="112" y="187"/>
                </a:cxn>
                <a:cxn ang="0">
                  <a:pos x="84" y="281"/>
                </a:cxn>
                <a:cxn ang="0">
                  <a:pos x="35" y="350"/>
                </a:cxn>
                <a:cxn ang="0">
                  <a:pos x="7" y="382"/>
                </a:cxn>
              </a:cxnLst>
              <a:rect l="0" t="0" r="r" b="b"/>
              <a:pathLst>
                <a:path w="112" h="382">
                  <a:moveTo>
                    <a:pt x="0" y="0"/>
                  </a:moveTo>
                  <a:lnTo>
                    <a:pt x="35" y="9"/>
                  </a:lnTo>
                  <a:lnTo>
                    <a:pt x="77" y="40"/>
                  </a:lnTo>
                  <a:lnTo>
                    <a:pt x="92" y="125"/>
                  </a:lnTo>
                  <a:lnTo>
                    <a:pt x="112" y="187"/>
                  </a:lnTo>
                  <a:lnTo>
                    <a:pt x="84" y="281"/>
                  </a:lnTo>
                  <a:lnTo>
                    <a:pt x="35" y="350"/>
                  </a:lnTo>
                  <a:lnTo>
                    <a:pt x="7" y="3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3" name="Freeform 17"/>
            <p:cNvSpPr>
              <a:spLocks/>
            </p:cNvSpPr>
            <p:nvPr/>
          </p:nvSpPr>
          <p:spPr bwMode="auto">
            <a:xfrm>
              <a:off x="4688" y="1678"/>
              <a:ext cx="122" cy="47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2" y="25"/>
                </a:cxn>
                <a:cxn ang="0">
                  <a:pos x="147" y="0"/>
                </a:cxn>
                <a:cxn ang="0">
                  <a:pos x="216" y="2"/>
                </a:cxn>
                <a:cxn ang="0">
                  <a:pos x="288" y="10"/>
                </a:cxn>
                <a:cxn ang="0">
                  <a:pos x="366" y="25"/>
                </a:cxn>
                <a:cxn ang="0">
                  <a:pos x="358" y="42"/>
                </a:cxn>
                <a:cxn ang="0">
                  <a:pos x="288" y="87"/>
                </a:cxn>
                <a:cxn ang="0">
                  <a:pos x="252" y="111"/>
                </a:cxn>
                <a:cxn ang="0">
                  <a:pos x="204" y="142"/>
                </a:cxn>
                <a:cxn ang="0">
                  <a:pos x="134" y="133"/>
                </a:cxn>
                <a:cxn ang="0">
                  <a:pos x="85" y="119"/>
                </a:cxn>
              </a:cxnLst>
              <a:rect l="0" t="0" r="r" b="b"/>
              <a:pathLst>
                <a:path w="366" h="142">
                  <a:moveTo>
                    <a:pt x="0" y="42"/>
                  </a:moveTo>
                  <a:lnTo>
                    <a:pt x="42" y="25"/>
                  </a:lnTo>
                  <a:lnTo>
                    <a:pt x="147" y="0"/>
                  </a:lnTo>
                  <a:lnTo>
                    <a:pt x="216" y="2"/>
                  </a:lnTo>
                  <a:lnTo>
                    <a:pt x="288" y="10"/>
                  </a:lnTo>
                  <a:lnTo>
                    <a:pt x="366" y="25"/>
                  </a:lnTo>
                  <a:lnTo>
                    <a:pt x="358" y="42"/>
                  </a:lnTo>
                  <a:lnTo>
                    <a:pt x="288" y="87"/>
                  </a:lnTo>
                  <a:lnTo>
                    <a:pt x="252" y="111"/>
                  </a:lnTo>
                  <a:lnTo>
                    <a:pt x="204" y="142"/>
                  </a:lnTo>
                  <a:lnTo>
                    <a:pt x="134" y="133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4" name="Freeform 18"/>
            <p:cNvSpPr>
              <a:spLocks/>
            </p:cNvSpPr>
            <p:nvPr/>
          </p:nvSpPr>
          <p:spPr bwMode="auto">
            <a:xfrm>
              <a:off x="5291" y="1608"/>
              <a:ext cx="3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15"/>
                </a:cxn>
                <a:cxn ang="0">
                  <a:pos x="105" y="92"/>
                </a:cxn>
                <a:cxn ang="0">
                  <a:pos x="83" y="193"/>
                </a:cxn>
                <a:cxn ang="0">
                  <a:pos x="27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2" y="15"/>
                  </a:lnTo>
                  <a:lnTo>
                    <a:pt x="105" y="92"/>
                  </a:lnTo>
                  <a:lnTo>
                    <a:pt x="83" y="193"/>
                  </a:lnTo>
                  <a:lnTo>
                    <a:pt x="27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5" name="Freeform 19"/>
            <p:cNvSpPr>
              <a:spLocks/>
            </p:cNvSpPr>
            <p:nvPr/>
          </p:nvSpPr>
          <p:spPr bwMode="auto">
            <a:xfrm>
              <a:off x="4873" y="1533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9" y="38"/>
                </a:cxn>
                <a:cxn ang="0">
                  <a:pos x="7" y="71"/>
                </a:cxn>
                <a:cxn ang="0">
                  <a:pos x="0" y="94"/>
                </a:cxn>
              </a:cxnLst>
              <a:rect l="0" t="0" r="r" b="b"/>
              <a:pathLst>
                <a:path w="42" h="94">
                  <a:moveTo>
                    <a:pt x="42" y="0"/>
                  </a:moveTo>
                  <a:lnTo>
                    <a:pt x="29" y="38"/>
                  </a:lnTo>
                  <a:lnTo>
                    <a:pt x="7" y="71"/>
                  </a:lnTo>
                  <a:lnTo>
                    <a:pt x="0" y="9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6" name="Freeform 20"/>
            <p:cNvSpPr>
              <a:spLocks/>
            </p:cNvSpPr>
            <p:nvPr/>
          </p:nvSpPr>
          <p:spPr bwMode="auto">
            <a:xfrm>
              <a:off x="4880" y="1533"/>
              <a:ext cx="11" cy="3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23"/>
                </a:cxn>
                <a:cxn ang="0">
                  <a:pos x="8" y="71"/>
                </a:cxn>
                <a:cxn ang="0">
                  <a:pos x="0" y="102"/>
                </a:cxn>
              </a:cxnLst>
              <a:rect l="0" t="0" r="r" b="b"/>
              <a:pathLst>
                <a:path w="35" h="102">
                  <a:moveTo>
                    <a:pt x="35" y="0"/>
                  </a:moveTo>
                  <a:lnTo>
                    <a:pt x="28" y="23"/>
                  </a:lnTo>
                  <a:lnTo>
                    <a:pt x="8" y="71"/>
                  </a:lnTo>
                  <a:lnTo>
                    <a:pt x="0" y="10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7" name="Freeform 21"/>
            <p:cNvSpPr>
              <a:spLocks/>
            </p:cNvSpPr>
            <p:nvPr/>
          </p:nvSpPr>
          <p:spPr bwMode="auto">
            <a:xfrm>
              <a:off x="4885" y="1510"/>
              <a:ext cx="28" cy="54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55" y="46"/>
                </a:cxn>
                <a:cxn ang="0">
                  <a:pos x="20" y="115"/>
                </a:cxn>
                <a:cxn ang="0">
                  <a:pos x="0" y="163"/>
                </a:cxn>
              </a:cxnLst>
              <a:rect l="0" t="0" r="r" b="b"/>
              <a:pathLst>
                <a:path w="84" h="163">
                  <a:moveTo>
                    <a:pt x="84" y="0"/>
                  </a:moveTo>
                  <a:lnTo>
                    <a:pt x="55" y="46"/>
                  </a:lnTo>
                  <a:lnTo>
                    <a:pt x="20" y="115"/>
                  </a:lnTo>
                  <a:lnTo>
                    <a:pt x="0" y="16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8" name="Freeform 22"/>
            <p:cNvSpPr>
              <a:spLocks/>
            </p:cNvSpPr>
            <p:nvPr/>
          </p:nvSpPr>
          <p:spPr bwMode="auto">
            <a:xfrm>
              <a:off x="4894" y="1489"/>
              <a:ext cx="42" cy="7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10" y="32"/>
                </a:cxn>
                <a:cxn ang="0">
                  <a:pos x="75" y="77"/>
                </a:cxn>
                <a:cxn ang="0">
                  <a:pos x="42" y="132"/>
                </a:cxn>
                <a:cxn ang="0">
                  <a:pos x="13" y="194"/>
                </a:cxn>
                <a:cxn ang="0">
                  <a:pos x="0" y="234"/>
                </a:cxn>
              </a:cxnLst>
              <a:rect l="0" t="0" r="r" b="b"/>
              <a:pathLst>
                <a:path w="127" h="234">
                  <a:moveTo>
                    <a:pt x="127" y="0"/>
                  </a:moveTo>
                  <a:lnTo>
                    <a:pt x="110" y="32"/>
                  </a:lnTo>
                  <a:lnTo>
                    <a:pt x="75" y="77"/>
                  </a:lnTo>
                  <a:lnTo>
                    <a:pt x="42" y="132"/>
                  </a:lnTo>
                  <a:lnTo>
                    <a:pt x="13" y="194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79" name="Freeform 23"/>
            <p:cNvSpPr>
              <a:spLocks/>
            </p:cNvSpPr>
            <p:nvPr/>
          </p:nvSpPr>
          <p:spPr bwMode="auto">
            <a:xfrm>
              <a:off x="4903" y="1497"/>
              <a:ext cx="39" cy="72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92" y="40"/>
                </a:cxn>
                <a:cxn ang="0">
                  <a:pos x="48" y="101"/>
                </a:cxn>
                <a:cxn ang="0">
                  <a:pos x="21" y="155"/>
                </a:cxn>
                <a:cxn ang="0">
                  <a:pos x="0" y="217"/>
                </a:cxn>
              </a:cxnLst>
              <a:rect l="0" t="0" r="r" b="b"/>
              <a:pathLst>
                <a:path w="118" h="217">
                  <a:moveTo>
                    <a:pt x="118" y="0"/>
                  </a:moveTo>
                  <a:lnTo>
                    <a:pt x="92" y="40"/>
                  </a:lnTo>
                  <a:lnTo>
                    <a:pt x="48" y="101"/>
                  </a:lnTo>
                  <a:lnTo>
                    <a:pt x="21" y="155"/>
                  </a:lnTo>
                  <a:lnTo>
                    <a:pt x="0" y="21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0" name="Freeform 24"/>
            <p:cNvSpPr>
              <a:spLocks/>
            </p:cNvSpPr>
            <p:nvPr/>
          </p:nvSpPr>
          <p:spPr bwMode="auto">
            <a:xfrm>
              <a:off x="4915" y="1505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1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1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1" name="Freeform 25"/>
            <p:cNvSpPr>
              <a:spLocks/>
            </p:cNvSpPr>
            <p:nvPr/>
          </p:nvSpPr>
          <p:spPr bwMode="auto">
            <a:xfrm>
              <a:off x="4926" y="1513"/>
              <a:ext cx="34" cy="5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48" y="61"/>
                </a:cxn>
                <a:cxn ang="0">
                  <a:pos x="13" y="138"/>
                </a:cxn>
                <a:cxn ang="0">
                  <a:pos x="0" y="179"/>
                </a:cxn>
              </a:cxnLst>
              <a:rect l="0" t="0" r="r" b="b"/>
              <a:pathLst>
                <a:path w="100" h="179">
                  <a:moveTo>
                    <a:pt x="100" y="0"/>
                  </a:moveTo>
                  <a:lnTo>
                    <a:pt x="48" y="61"/>
                  </a:lnTo>
                  <a:lnTo>
                    <a:pt x="13" y="138"/>
                  </a:lnTo>
                  <a:lnTo>
                    <a:pt x="0" y="17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2" name="Freeform 26"/>
            <p:cNvSpPr>
              <a:spLocks/>
            </p:cNvSpPr>
            <p:nvPr/>
          </p:nvSpPr>
          <p:spPr bwMode="auto">
            <a:xfrm>
              <a:off x="4950" y="1530"/>
              <a:ext cx="28" cy="42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9" y="39"/>
                </a:cxn>
                <a:cxn ang="0">
                  <a:pos x="0" y="126"/>
                </a:cxn>
              </a:cxnLst>
              <a:rect l="0" t="0" r="r" b="b"/>
              <a:pathLst>
                <a:path w="84" h="126">
                  <a:moveTo>
                    <a:pt x="84" y="0"/>
                  </a:moveTo>
                  <a:lnTo>
                    <a:pt x="49" y="39"/>
                  </a:lnTo>
                  <a:lnTo>
                    <a:pt x="0" y="12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3" name="Freeform 27"/>
            <p:cNvSpPr>
              <a:spLocks/>
            </p:cNvSpPr>
            <p:nvPr/>
          </p:nvSpPr>
          <p:spPr bwMode="auto">
            <a:xfrm>
              <a:off x="4964" y="1538"/>
              <a:ext cx="23" cy="37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9"/>
                </a:cxn>
              </a:cxnLst>
              <a:rect l="0" t="0" r="r" b="b"/>
              <a:pathLst>
                <a:path w="70" h="109">
                  <a:moveTo>
                    <a:pt x="70" y="0"/>
                  </a:moveTo>
                  <a:lnTo>
                    <a:pt x="35" y="46"/>
                  </a:lnTo>
                  <a:lnTo>
                    <a:pt x="0" y="10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4" name="Freeform 28"/>
            <p:cNvSpPr>
              <a:spLocks/>
            </p:cNvSpPr>
            <p:nvPr/>
          </p:nvSpPr>
          <p:spPr bwMode="auto">
            <a:xfrm>
              <a:off x="4976" y="1543"/>
              <a:ext cx="20" cy="31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9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9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5" name="Freeform 29"/>
            <p:cNvSpPr>
              <a:spLocks/>
            </p:cNvSpPr>
            <p:nvPr/>
          </p:nvSpPr>
          <p:spPr bwMode="auto">
            <a:xfrm>
              <a:off x="4985" y="1548"/>
              <a:ext cx="19" cy="27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0" y="43"/>
                </a:cxn>
                <a:cxn ang="0">
                  <a:pos x="0" y="82"/>
                </a:cxn>
              </a:cxnLst>
              <a:rect l="0" t="0" r="r" b="b"/>
              <a:pathLst>
                <a:path w="55" h="82">
                  <a:moveTo>
                    <a:pt x="55" y="0"/>
                  </a:moveTo>
                  <a:lnTo>
                    <a:pt x="20" y="43"/>
                  </a:lnTo>
                  <a:lnTo>
                    <a:pt x="0" y="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6" name="Freeform 30"/>
            <p:cNvSpPr>
              <a:spLocks/>
            </p:cNvSpPr>
            <p:nvPr/>
          </p:nvSpPr>
          <p:spPr bwMode="auto">
            <a:xfrm>
              <a:off x="4999" y="1552"/>
              <a:ext cx="14" cy="2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39"/>
                </a:cxn>
                <a:cxn ang="0">
                  <a:pos x="0" y="70"/>
                </a:cxn>
              </a:cxnLst>
              <a:rect l="0" t="0" r="r" b="b"/>
              <a:pathLst>
                <a:path w="42" h="70">
                  <a:moveTo>
                    <a:pt x="42" y="0"/>
                  </a:moveTo>
                  <a:lnTo>
                    <a:pt x="11" y="39"/>
                  </a:lnTo>
                  <a:lnTo>
                    <a:pt x="0" y="7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7" name="Freeform 31"/>
            <p:cNvSpPr>
              <a:spLocks/>
            </p:cNvSpPr>
            <p:nvPr/>
          </p:nvSpPr>
          <p:spPr bwMode="auto">
            <a:xfrm>
              <a:off x="5010" y="1558"/>
              <a:ext cx="12" cy="1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5"/>
                </a:cxn>
                <a:cxn ang="0">
                  <a:pos x="0" y="52"/>
                </a:cxn>
              </a:cxnLst>
              <a:rect l="0" t="0" r="r" b="b"/>
              <a:pathLst>
                <a:path w="35" h="52">
                  <a:moveTo>
                    <a:pt x="35" y="0"/>
                  </a:moveTo>
                  <a:lnTo>
                    <a:pt x="7" y="25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8" name="Freeform 32"/>
            <p:cNvSpPr>
              <a:spLocks/>
            </p:cNvSpPr>
            <p:nvPr/>
          </p:nvSpPr>
          <p:spPr bwMode="auto">
            <a:xfrm>
              <a:off x="4938" y="1521"/>
              <a:ext cx="29" cy="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6" h="153">
                  <a:moveTo>
                    <a:pt x="86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89" name="Line 33"/>
            <p:cNvSpPr>
              <a:spLocks noChangeShapeType="1"/>
            </p:cNvSpPr>
            <p:nvPr/>
          </p:nvSpPr>
          <p:spPr bwMode="auto">
            <a:xfrm>
              <a:off x="5122" y="1720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0" name="Line 34"/>
            <p:cNvSpPr>
              <a:spLocks noChangeShapeType="1"/>
            </p:cNvSpPr>
            <p:nvPr/>
          </p:nvSpPr>
          <p:spPr bwMode="auto">
            <a:xfrm>
              <a:off x="5127" y="1717"/>
              <a:ext cx="3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1" name="Line 35"/>
            <p:cNvSpPr>
              <a:spLocks noChangeShapeType="1"/>
            </p:cNvSpPr>
            <p:nvPr/>
          </p:nvSpPr>
          <p:spPr bwMode="auto">
            <a:xfrm>
              <a:off x="5137" y="1716"/>
              <a:ext cx="26" cy="1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2" name="Line 36"/>
            <p:cNvSpPr>
              <a:spLocks noChangeShapeType="1"/>
            </p:cNvSpPr>
            <p:nvPr/>
          </p:nvSpPr>
          <p:spPr bwMode="auto">
            <a:xfrm>
              <a:off x="5142" y="1712"/>
              <a:ext cx="25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3" name="Line 37"/>
            <p:cNvSpPr>
              <a:spLocks noChangeShapeType="1"/>
            </p:cNvSpPr>
            <p:nvPr/>
          </p:nvSpPr>
          <p:spPr bwMode="auto">
            <a:xfrm>
              <a:off x="5148" y="1710"/>
              <a:ext cx="2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4" name="Line 38"/>
            <p:cNvSpPr>
              <a:spLocks noChangeShapeType="1"/>
            </p:cNvSpPr>
            <p:nvPr/>
          </p:nvSpPr>
          <p:spPr bwMode="auto">
            <a:xfrm>
              <a:off x="5155" y="1708"/>
              <a:ext cx="21" cy="14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5" name="Line 39"/>
            <p:cNvSpPr>
              <a:spLocks noChangeShapeType="1"/>
            </p:cNvSpPr>
            <p:nvPr/>
          </p:nvSpPr>
          <p:spPr bwMode="auto">
            <a:xfrm>
              <a:off x="5164" y="1707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5171" y="1704"/>
              <a:ext cx="18" cy="1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5182" y="1702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5191" y="1699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099" name="Line 43"/>
            <p:cNvSpPr>
              <a:spLocks noChangeShapeType="1"/>
            </p:cNvSpPr>
            <p:nvPr/>
          </p:nvSpPr>
          <p:spPr bwMode="auto">
            <a:xfrm>
              <a:off x="5202" y="1699"/>
              <a:ext cx="11" cy="9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0" name="Freeform 44"/>
            <p:cNvSpPr>
              <a:spLocks/>
            </p:cNvSpPr>
            <p:nvPr/>
          </p:nvSpPr>
          <p:spPr bwMode="auto">
            <a:xfrm>
              <a:off x="4884" y="1748"/>
              <a:ext cx="4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4" y="131"/>
                </a:cxn>
                <a:cxn ang="0">
                  <a:pos x="95" y="200"/>
                </a:cxn>
                <a:cxn ang="0">
                  <a:pos x="135" y="257"/>
                </a:cxn>
              </a:cxnLst>
              <a:rect l="0" t="0" r="r" b="b"/>
              <a:pathLst>
                <a:path w="135" h="257">
                  <a:moveTo>
                    <a:pt x="0" y="0"/>
                  </a:moveTo>
                  <a:lnTo>
                    <a:pt x="16" y="53"/>
                  </a:lnTo>
                  <a:lnTo>
                    <a:pt x="54" y="131"/>
                  </a:lnTo>
                  <a:lnTo>
                    <a:pt x="95" y="200"/>
                  </a:lnTo>
                  <a:lnTo>
                    <a:pt x="135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1" name="Freeform 45"/>
            <p:cNvSpPr>
              <a:spLocks/>
            </p:cNvSpPr>
            <p:nvPr/>
          </p:nvSpPr>
          <p:spPr bwMode="auto">
            <a:xfrm>
              <a:off x="4888" y="1749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6" y="234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62" y="130"/>
                  </a:lnTo>
                  <a:lnTo>
                    <a:pt x="146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2" name="Line 46"/>
            <p:cNvSpPr>
              <a:spLocks noChangeShapeType="1"/>
            </p:cNvSpPr>
            <p:nvPr/>
          </p:nvSpPr>
          <p:spPr bwMode="auto">
            <a:xfrm>
              <a:off x="4894" y="1749"/>
              <a:ext cx="49" cy="6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3" name="Line 47"/>
            <p:cNvSpPr>
              <a:spLocks noChangeShapeType="1"/>
            </p:cNvSpPr>
            <p:nvPr/>
          </p:nvSpPr>
          <p:spPr bwMode="auto">
            <a:xfrm>
              <a:off x="4902" y="1749"/>
              <a:ext cx="45" cy="5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4" name="Line 48"/>
            <p:cNvSpPr>
              <a:spLocks noChangeShapeType="1"/>
            </p:cNvSpPr>
            <p:nvPr/>
          </p:nvSpPr>
          <p:spPr bwMode="auto">
            <a:xfrm>
              <a:off x="4908" y="1749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5" name="Line 49"/>
            <p:cNvSpPr>
              <a:spLocks noChangeShapeType="1"/>
            </p:cNvSpPr>
            <p:nvPr/>
          </p:nvSpPr>
          <p:spPr bwMode="auto">
            <a:xfrm>
              <a:off x="4914" y="1750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6" name="Freeform 50"/>
            <p:cNvSpPr>
              <a:spLocks/>
            </p:cNvSpPr>
            <p:nvPr/>
          </p:nvSpPr>
          <p:spPr bwMode="auto">
            <a:xfrm>
              <a:off x="4692" y="1688"/>
              <a:ext cx="112" cy="7"/>
            </a:xfrm>
            <a:custGeom>
              <a:avLst/>
              <a:gdLst/>
              <a:ahLst/>
              <a:cxnLst>
                <a:cxn ang="0">
                  <a:pos x="336" y="18"/>
                </a:cxn>
                <a:cxn ang="0">
                  <a:pos x="169" y="0"/>
                </a:cxn>
                <a:cxn ang="0">
                  <a:pos x="129" y="0"/>
                </a:cxn>
                <a:cxn ang="0">
                  <a:pos x="85" y="5"/>
                </a:cxn>
                <a:cxn ang="0">
                  <a:pos x="0" y="22"/>
                </a:cxn>
              </a:cxnLst>
              <a:rect l="0" t="0" r="r" b="b"/>
              <a:pathLst>
                <a:path w="336" h="22">
                  <a:moveTo>
                    <a:pt x="336" y="18"/>
                  </a:moveTo>
                  <a:lnTo>
                    <a:pt x="169" y="0"/>
                  </a:lnTo>
                  <a:lnTo>
                    <a:pt x="129" y="0"/>
                  </a:lnTo>
                  <a:lnTo>
                    <a:pt x="85" y="5"/>
                  </a:lnTo>
                  <a:lnTo>
                    <a:pt x="0" y="2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7" name="Freeform 51"/>
            <p:cNvSpPr>
              <a:spLocks/>
            </p:cNvSpPr>
            <p:nvPr/>
          </p:nvSpPr>
          <p:spPr bwMode="auto">
            <a:xfrm>
              <a:off x="4697" y="1697"/>
              <a:ext cx="94" cy="5"/>
            </a:xfrm>
            <a:custGeom>
              <a:avLst/>
              <a:gdLst/>
              <a:ahLst/>
              <a:cxnLst>
                <a:cxn ang="0">
                  <a:pos x="281" y="16"/>
                </a:cxn>
                <a:cxn ang="0">
                  <a:pos x="142" y="0"/>
                </a:cxn>
                <a:cxn ang="0">
                  <a:pos x="73" y="0"/>
                </a:cxn>
                <a:cxn ang="0">
                  <a:pos x="0" y="8"/>
                </a:cxn>
              </a:cxnLst>
              <a:rect l="0" t="0" r="r" b="b"/>
              <a:pathLst>
                <a:path w="281" h="16">
                  <a:moveTo>
                    <a:pt x="281" y="16"/>
                  </a:moveTo>
                  <a:lnTo>
                    <a:pt x="142" y="0"/>
                  </a:lnTo>
                  <a:lnTo>
                    <a:pt x="73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8" name="Oval 52"/>
            <p:cNvSpPr>
              <a:spLocks noChangeArrowheads="1"/>
            </p:cNvSpPr>
            <p:nvPr/>
          </p:nvSpPr>
          <p:spPr bwMode="auto">
            <a:xfrm>
              <a:off x="4565" y="1593"/>
              <a:ext cx="11" cy="61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09" name="Freeform 53"/>
            <p:cNvSpPr>
              <a:spLocks/>
            </p:cNvSpPr>
            <p:nvPr/>
          </p:nvSpPr>
          <p:spPr bwMode="auto">
            <a:xfrm>
              <a:off x="4705" y="1703"/>
              <a:ext cx="73" cy="7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0" y="2"/>
                </a:cxn>
                <a:cxn ang="0">
                  <a:pos x="56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0" y="2"/>
                  </a:lnTo>
                  <a:lnTo>
                    <a:pt x="56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0" name="Freeform 54"/>
            <p:cNvSpPr>
              <a:spLocks/>
            </p:cNvSpPr>
            <p:nvPr/>
          </p:nvSpPr>
          <p:spPr bwMode="auto">
            <a:xfrm>
              <a:off x="4712" y="1711"/>
              <a:ext cx="52" cy="7"/>
            </a:xfrm>
            <a:custGeom>
              <a:avLst/>
              <a:gdLst/>
              <a:ahLst/>
              <a:cxnLst>
                <a:cxn ang="0">
                  <a:pos x="156" y="22"/>
                </a:cxn>
                <a:cxn ang="0">
                  <a:pos x="79" y="4"/>
                </a:cxn>
                <a:cxn ang="0">
                  <a:pos x="40" y="2"/>
                </a:cxn>
                <a:cxn ang="0">
                  <a:pos x="0" y="0"/>
                </a:cxn>
              </a:cxnLst>
              <a:rect l="0" t="0" r="r" b="b"/>
              <a:pathLst>
                <a:path w="156" h="22">
                  <a:moveTo>
                    <a:pt x="156" y="22"/>
                  </a:moveTo>
                  <a:lnTo>
                    <a:pt x="79" y="4"/>
                  </a:lnTo>
                  <a:lnTo>
                    <a:pt x="40" y="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1" name="Oval 55"/>
            <p:cNvSpPr>
              <a:spLocks noChangeArrowheads="1"/>
            </p:cNvSpPr>
            <p:nvPr/>
          </p:nvSpPr>
          <p:spPr bwMode="auto">
            <a:xfrm>
              <a:off x="4557" y="1606"/>
              <a:ext cx="30" cy="3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2" name="Freeform 56"/>
            <p:cNvSpPr>
              <a:spLocks/>
            </p:cNvSpPr>
            <p:nvPr/>
          </p:nvSpPr>
          <p:spPr bwMode="auto">
            <a:xfrm>
              <a:off x="5319" y="1590"/>
              <a:ext cx="121" cy="36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19" y="0"/>
                </a:cxn>
                <a:cxn ang="0">
                  <a:pos x="270" y="1"/>
                </a:cxn>
                <a:cxn ang="0">
                  <a:pos x="176" y="22"/>
                </a:cxn>
                <a:cxn ang="0">
                  <a:pos x="0" y="107"/>
                </a:cxn>
              </a:cxnLst>
              <a:rect l="0" t="0" r="r" b="b"/>
              <a:pathLst>
                <a:path w="363" h="107">
                  <a:moveTo>
                    <a:pt x="363" y="0"/>
                  </a:moveTo>
                  <a:lnTo>
                    <a:pt x="319" y="0"/>
                  </a:lnTo>
                  <a:lnTo>
                    <a:pt x="270" y="1"/>
                  </a:lnTo>
                  <a:lnTo>
                    <a:pt x="176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3" name="Freeform 57"/>
            <p:cNvSpPr>
              <a:spLocks/>
            </p:cNvSpPr>
            <p:nvPr/>
          </p:nvSpPr>
          <p:spPr bwMode="auto">
            <a:xfrm>
              <a:off x="5316" y="1677"/>
              <a:ext cx="108" cy="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" y="101"/>
                </a:cxn>
                <a:cxn ang="0">
                  <a:pos x="324" y="166"/>
                </a:cxn>
              </a:cxnLst>
              <a:rect l="0" t="0" r="r" b="b"/>
              <a:pathLst>
                <a:path w="324" h="166">
                  <a:moveTo>
                    <a:pt x="0" y="0"/>
                  </a:moveTo>
                  <a:lnTo>
                    <a:pt x="154" y="101"/>
                  </a:lnTo>
                  <a:lnTo>
                    <a:pt x="324" y="16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4" name="Line 58"/>
            <p:cNvSpPr>
              <a:spLocks noChangeShapeType="1"/>
            </p:cNvSpPr>
            <p:nvPr/>
          </p:nvSpPr>
          <p:spPr bwMode="auto">
            <a:xfrm flipH="1">
              <a:off x="5323" y="1597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5" name="Line 59"/>
            <p:cNvSpPr>
              <a:spLocks noChangeShapeType="1"/>
            </p:cNvSpPr>
            <p:nvPr/>
          </p:nvSpPr>
          <p:spPr bwMode="auto">
            <a:xfrm flipH="1">
              <a:off x="5326" y="1611"/>
              <a:ext cx="98" cy="3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6" name="Line 60"/>
            <p:cNvSpPr>
              <a:spLocks noChangeShapeType="1"/>
            </p:cNvSpPr>
            <p:nvPr/>
          </p:nvSpPr>
          <p:spPr bwMode="auto">
            <a:xfrm flipH="1">
              <a:off x="5326" y="1653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7" name="Line 61"/>
            <p:cNvSpPr>
              <a:spLocks noChangeShapeType="1"/>
            </p:cNvSpPr>
            <p:nvPr/>
          </p:nvSpPr>
          <p:spPr bwMode="auto">
            <a:xfrm flipH="1">
              <a:off x="5326" y="1637"/>
              <a:ext cx="56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8" name="Line 62"/>
            <p:cNvSpPr>
              <a:spLocks noChangeShapeType="1"/>
            </p:cNvSpPr>
            <p:nvPr/>
          </p:nvSpPr>
          <p:spPr bwMode="auto">
            <a:xfrm>
              <a:off x="5322" y="1664"/>
              <a:ext cx="92" cy="4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19" name="Freeform 63"/>
            <p:cNvSpPr>
              <a:spLocks/>
            </p:cNvSpPr>
            <p:nvPr/>
          </p:nvSpPr>
          <p:spPr bwMode="auto">
            <a:xfrm>
              <a:off x="5320" y="1671"/>
              <a:ext cx="101" cy="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1"/>
                </a:cxn>
                <a:cxn ang="0">
                  <a:pos x="303" y="145"/>
                </a:cxn>
              </a:cxnLst>
              <a:rect l="0" t="0" r="r" b="b"/>
              <a:pathLst>
                <a:path w="303" h="145">
                  <a:moveTo>
                    <a:pt x="0" y="0"/>
                  </a:moveTo>
                  <a:lnTo>
                    <a:pt x="143" y="91"/>
                  </a:lnTo>
                  <a:lnTo>
                    <a:pt x="303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0" name="Line 64"/>
            <p:cNvSpPr>
              <a:spLocks noChangeShapeType="1"/>
            </p:cNvSpPr>
            <p:nvPr/>
          </p:nvSpPr>
          <p:spPr bwMode="auto">
            <a:xfrm>
              <a:off x="5325" y="1658"/>
              <a:ext cx="62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1" name="Line 65"/>
            <p:cNvSpPr>
              <a:spLocks noChangeShapeType="1"/>
            </p:cNvSpPr>
            <p:nvPr/>
          </p:nvSpPr>
          <p:spPr bwMode="auto">
            <a:xfrm flipV="1">
              <a:off x="5304" y="1605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2" name="Line 66"/>
            <p:cNvSpPr>
              <a:spLocks noChangeShapeType="1"/>
            </p:cNvSpPr>
            <p:nvPr/>
          </p:nvSpPr>
          <p:spPr bwMode="auto">
            <a:xfrm flipV="1">
              <a:off x="5310" y="1605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3" name="Line 67"/>
            <p:cNvSpPr>
              <a:spLocks noChangeShapeType="1"/>
            </p:cNvSpPr>
            <p:nvPr/>
          </p:nvSpPr>
          <p:spPr bwMode="auto">
            <a:xfrm flipH="1">
              <a:off x="5315" y="1605"/>
              <a:ext cx="27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4" name="Line 68"/>
            <p:cNvSpPr>
              <a:spLocks noChangeShapeType="1"/>
            </p:cNvSpPr>
            <p:nvPr/>
          </p:nvSpPr>
          <p:spPr bwMode="auto">
            <a:xfrm>
              <a:off x="5311" y="1682"/>
              <a:ext cx="32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5" name="Line 69"/>
            <p:cNvSpPr>
              <a:spLocks noChangeShapeType="1"/>
            </p:cNvSpPr>
            <p:nvPr/>
          </p:nvSpPr>
          <p:spPr bwMode="auto">
            <a:xfrm>
              <a:off x="5304" y="1686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6" name="Freeform 70"/>
            <p:cNvSpPr>
              <a:spLocks/>
            </p:cNvSpPr>
            <p:nvPr/>
          </p:nvSpPr>
          <p:spPr bwMode="auto">
            <a:xfrm>
              <a:off x="4760" y="1938"/>
              <a:ext cx="828" cy="54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5" y="141"/>
                </a:cxn>
                <a:cxn ang="0">
                  <a:pos x="57" y="118"/>
                </a:cxn>
                <a:cxn ang="0">
                  <a:pos x="98" y="101"/>
                </a:cxn>
                <a:cxn ang="0">
                  <a:pos x="169" y="78"/>
                </a:cxn>
                <a:cxn ang="0">
                  <a:pos x="239" y="54"/>
                </a:cxn>
                <a:cxn ang="0">
                  <a:pos x="364" y="31"/>
                </a:cxn>
                <a:cxn ang="0">
                  <a:pos x="442" y="15"/>
                </a:cxn>
                <a:cxn ang="0">
                  <a:pos x="519" y="15"/>
                </a:cxn>
                <a:cxn ang="0">
                  <a:pos x="611" y="0"/>
                </a:cxn>
                <a:cxn ang="0">
                  <a:pos x="716" y="0"/>
                </a:cxn>
                <a:cxn ang="0">
                  <a:pos x="821" y="0"/>
                </a:cxn>
                <a:cxn ang="0">
                  <a:pos x="878" y="0"/>
                </a:cxn>
                <a:cxn ang="0">
                  <a:pos x="975" y="0"/>
                </a:cxn>
                <a:cxn ang="0">
                  <a:pos x="1067" y="0"/>
                </a:cxn>
                <a:cxn ang="0">
                  <a:pos x="1165" y="0"/>
                </a:cxn>
                <a:cxn ang="0">
                  <a:pos x="1207" y="0"/>
                </a:cxn>
                <a:cxn ang="0">
                  <a:pos x="1367" y="15"/>
                </a:cxn>
                <a:cxn ang="0">
                  <a:pos x="1529" y="31"/>
                </a:cxn>
                <a:cxn ang="0">
                  <a:pos x="1669" y="39"/>
                </a:cxn>
                <a:cxn ang="0">
                  <a:pos x="1809" y="46"/>
                </a:cxn>
                <a:cxn ang="0">
                  <a:pos x="1894" y="61"/>
                </a:cxn>
                <a:cxn ang="0">
                  <a:pos x="2020" y="78"/>
                </a:cxn>
                <a:cxn ang="0">
                  <a:pos x="2217" y="101"/>
                </a:cxn>
                <a:cxn ang="0">
                  <a:pos x="2342" y="110"/>
                </a:cxn>
                <a:cxn ang="0">
                  <a:pos x="2434" y="124"/>
                </a:cxn>
                <a:cxn ang="0">
                  <a:pos x="2484" y="132"/>
                </a:cxn>
              </a:cxnLst>
              <a:rect l="0" t="0" r="r" b="b"/>
              <a:pathLst>
                <a:path w="2484" h="162">
                  <a:moveTo>
                    <a:pt x="0" y="162"/>
                  </a:moveTo>
                  <a:lnTo>
                    <a:pt x="15" y="141"/>
                  </a:lnTo>
                  <a:lnTo>
                    <a:pt x="57" y="118"/>
                  </a:lnTo>
                  <a:lnTo>
                    <a:pt x="98" y="101"/>
                  </a:lnTo>
                  <a:lnTo>
                    <a:pt x="169" y="78"/>
                  </a:lnTo>
                  <a:lnTo>
                    <a:pt x="239" y="54"/>
                  </a:lnTo>
                  <a:lnTo>
                    <a:pt x="364" y="31"/>
                  </a:lnTo>
                  <a:lnTo>
                    <a:pt x="442" y="15"/>
                  </a:lnTo>
                  <a:lnTo>
                    <a:pt x="519" y="15"/>
                  </a:lnTo>
                  <a:lnTo>
                    <a:pt x="611" y="0"/>
                  </a:lnTo>
                  <a:lnTo>
                    <a:pt x="716" y="0"/>
                  </a:lnTo>
                  <a:lnTo>
                    <a:pt x="821" y="0"/>
                  </a:lnTo>
                  <a:lnTo>
                    <a:pt x="878" y="0"/>
                  </a:lnTo>
                  <a:lnTo>
                    <a:pt x="975" y="0"/>
                  </a:lnTo>
                  <a:lnTo>
                    <a:pt x="1067" y="0"/>
                  </a:lnTo>
                  <a:lnTo>
                    <a:pt x="1165" y="0"/>
                  </a:lnTo>
                  <a:lnTo>
                    <a:pt x="1207" y="0"/>
                  </a:lnTo>
                  <a:lnTo>
                    <a:pt x="1367" y="15"/>
                  </a:lnTo>
                  <a:lnTo>
                    <a:pt x="1529" y="31"/>
                  </a:lnTo>
                  <a:lnTo>
                    <a:pt x="1669" y="39"/>
                  </a:lnTo>
                  <a:lnTo>
                    <a:pt x="1809" y="46"/>
                  </a:lnTo>
                  <a:lnTo>
                    <a:pt x="1894" y="61"/>
                  </a:lnTo>
                  <a:lnTo>
                    <a:pt x="2020" y="78"/>
                  </a:lnTo>
                  <a:lnTo>
                    <a:pt x="2217" y="101"/>
                  </a:lnTo>
                  <a:lnTo>
                    <a:pt x="2342" y="110"/>
                  </a:lnTo>
                  <a:lnTo>
                    <a:pt x="2434" y="124"/>
                  </a:lnTo>
                  <a:lnTo>
                    <a:pt x="2484" y="13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7" name="Freeform 71"/>
            <p:cNvSpPr>
              <a:spLocks/>
            </p:cNvSpPr>
            <p:nvPr/>
          </p:nvSpPr>
          <p:spPr bwMode="auto">
            <a:xfrm>
              <a:off x="5167" y="1860"/>
              <a:ext cx="72" cy="81"/>
            </a:xfrm>
            <a:custGeom>
              <a:avLst/>
              <a:gdLst/>
              <a:ahLst/>
              <a:cxnLst>
                <a:cxn ang="0">
                  <a:pos x="0" y="243"/>
                </a:cxn>
                <a:cxn ang="0">
                  <a:pos x="57" y="142"/>
                </a:cxn>
                <a:cxn ang="0">
                  <a:pos x="70" y="148"/>
                </a:cxn>
                <a:cxn ang="0">
                  <a:pos x="142" y="63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3">
                  <a:moveTo>
                    <a:pt x="0" y="243"/>
                  </a:moveTo>
                  <a:lnTo>
                    <a:pt x="57" y="142"/>
                  </a:lnTo>
                  <a:lnTo>
                    <a:pt x="70" y="148"/>
                  </a:lnTo>
                  <a:lnTo>
                    <a:pt x="142" y="63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8" name="Freeform 72"/>
            <p:cNvSpPr>
              <a:spLocks/>
            </p:cNvSpPr>
            <p:nvPr/>
          </p:nvSpPr>
          <p:spPr bwMode="auto">
            <a:xfrm>
              <a:off x="5237" y="1863"/>
              <a:ext cx="101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4"/>
                </a:cxn>
                <a:cxn ang="0">
                  <a:pos x="97" y="103"/>
                </a:cxn>
                <a:cxn ang="0">
                  <a:pos x="146" y="139"/>
                </a:cxn>
                <a:cxn ang="0">
                  <a:pos x="195" y="171"/>
                </a:cxn>
                <a:cxn ang="0">
                  <a:pos x="237" y="195"/>
                </a:cxn>
                <a:cxn ang="0">
                  <a:pos x="301" y="234"/>
                </a:cxn>
              </a:cxnLst>
              <a:rect l="0" t="0" r="r" b="b"/>
              <a:pathLst>
                <a:path w="301" h="234">
                  <a:moveTo>
                    <a:pt x="0" y="0"/>
                  </a:moveTo>
                  <a:lnTo>
                    <a:pt x="62" y="64"/>
                  </a:lnTo>
                  <a:lnTo>
                    <a:pt x="97" y="103"/>
                  </a:lnTo>
                  <a:lnTo>
                    <a:pt x="146" y="139"/>
                  </a:lnTo>
                  <a:lnTo>
                    <a:pt x="195" y="171"/>
                  </a:lnTo>
                  <a:lnTo>
                    <a:pt x="237" y="195"/>
                  </a:lnTo>
                  <a:lnTo>
                    <a:pt x="301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29" name="Line 73"/>
            <p:cNvSpPr>
              <a:spLocks noChangeShapeType="1"/>
            </p:cNvSpPr>
            <p:nvPr/>
          </p:nvSpPr>
          <p:spPr bwMode="auto">
            <a:xfrm flipH="1">
              <a:off x="5324" y="1941"/>
              <a:ext cx="11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0" name="Freeform 74"/>
            <p:cNvSpPr>
              <a:spLocks/>
            </p:cNvSpPr>
            <p:nvPr/>
          </p:nvSpPr>
          <p:spPr bwMode="auto">
            <a:xfrm>
              <a:off x="5581" y="1964"/>
              <a:ext cx="163" cy="146"/>
            </a:xfrm>
            <a:custGeom>
              <a:avLst/>
              <a:gdLst/>
              <a:ahLst/>
              <a:cxnLst>
                <a:cxn ang="0">
                  <a:pos x="22" y="54"/>
                </a:cxn>
                <a:cxn ang="0">
                  <a:pos x="92" y="40"/>
                </a:cxn>
                <a:cxn ang="0">
                  <a:pos x="189" y="40"/>
                </a:cxn>
                <a:cxn ang="0">
                  <a:pos x="386" y="0"/>
                </a:cxn>
                <a:cxn ang="0">
                  <a:pos x="484" y="0"/>
                </a:cxn>
                <a:cxn ang="0">
                  <a:pos x="491" y="23"/>
                </a:cxn>
                <a:cxn ang="0">
                  <a:pos x="476" y="40"/>
                </a:cxn>
                <a:cxn ang="0">
                  <a:pos x="427" y="69"/>
                </a:cxn>
                <a:cxn ang="0">
                  <a:pos x="371" y="107"/>
                </a:cxn>
                <a:cxn ang="0">
                  <a:pos x="307" y="146"/>
                </a:cxn>
                <a:cxn ang="0">
                  <a:pos x="259" y="179"/>
                </a:cxn>
                <a:cxn ang="0">
                  <a:pos x="280" y="241"/>
                </a:cxn>
                <a:cxn ang="0">
                  <a:pos x="392" y="326"/>
                </a:cxn>
                <a:cxn ang="0">
                  <a:pos x="427" y="405"/>
                </a:cxn>
                <a:cxn ang="0">
                  <a:pos x="434" y="436"/>
                </a:cxn>
                <a:cxn ang="0">
                  <a:pos x="357" y="421"/>
                </a:cxn>
                <a:cxn ang="0">
                  <a:pos x="259" y="374"/>
                </a:cxn>
                <a:cxn ang="0">
                  <a:pos x="119" y="326"/>
                </a:cxn>
                <a:cxn ang="0">
                  <a:pos x="42" y="310"/>
                </a:cxn>
                <a:cxn ang="0">
                  <a:pos x="0" y="310"/>
                </a:cxn>
              </a:cxnLst>
              <a:rect l="0" t="0" r="r" b="b"/>
              <a:pathLst>
                <a:path w="491" h="436">
                  <a:moveTo>
                    <a:pt x="22" y="54"/>
                  </a:moveTo>
                  <a:lnTo>
                    <a:pt x="92" y="40"/>
                  </a:lnTo>
                  <a:lnTo>
                    <a:pt x="189" y="40"/>
                  </a:lnTo>
                  <a:lnTo>
                    <a:pt x="386" y="0"/>
                  </a:lnTo>
                  <a:lnTo>
                    <a:pt x="484" y="0"/>
                  </a:lnTo>
                  <a:lnTo>
                    <a:pt x="491" y="23"/>
                  </a:lnTo>
                  <a:lnTo>
                    <a:pt x="476" y="40"/>
                  </a:lnTo>
                  <a:lnTo>
                    <a:pt x="427" y="69"/>
                  </a:lnTo>
                  <a:lnTo>
                    <a:pt x="371" y="107"/>
                  </a:lnTo>
                  <a:lnTo>
                    <a:pt x="307" y="146"/>
                  </a:lnTo>
                  <a:lnTo>
                    <a:pt x="259" y="179"/>
                  </a:lnTo>
                  <a:lnTo>
                    <a:pt x="280" y="241"/>
                  </a:lnTo>
                  <a:lnTo>
                    <a:pt x="392" y="326"/>
                  </a:lnTo>
                  <a:lnTo>
                    <a:pt x="427" y="405"/>
                  </a:lnTo>
                  <a:lnTo>
                    <a:pt x="434" y="436"/>
                  </a:lnTo>
                  <a:lnTo>
                    <a:pt x="357" y="421"/>
                  </a:lnTo>
                  <a:lnTo>
                    <a:pt x="259" y="374"/>
                  </a:lnTo>
                  <a:lnTo>
                    <a:pt x="119" y="326"/>
                  </a:lnTo>
                  <a:lnTo>
                    <a:pt x="42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1" name="Freeform 75"/>
            <p:cNvSpPr>
              <a:spLocks/>
            </p:cNvSpPr>
            <p:nvPr/>
          </p:nvSpPr>
          <p:spPr bwMode="auto">
            <a:xfrm>
              <a:off x="4746" y="1995"/>
              <a:ext cx="837" cy="130"/>
            </a:xfrm>
            <a:custGeom>
              <a:avLst/>
              <a:gdLst/>
              <a:ahLst/>
              <a:cxnLst>
                <a:cxn ang="0">
                  <a:pos x="2511" y="218"/>
                </a:cxn>
                <a:cxn ang="0">
                  <a:pos x="2461" y="213"/>
                </a:cxn>
                <a:cxn ang="0">
                  <a:pos x="2377" y="213"/>
                </a:cxn>
                <a:cxn ang="0">
                  <a:pos x="2195" y="242"/>
                </a:cxn>
                <a:cxn ang="0">
                  <a:pos x="2007" y="305"/>
                </a:cxn>
                <a:cxn ang="0">
                  <a:pos x="1753" y="367"/>
                </a:cxn>
                <a:cxn ang="0">
                  <a:pos x="1606" y="383"/>
                </a:cxn>
                <a:cxn ang="0">
                  <a:pos x="1444" y="390"/>
                </a:cxn>
                <a:cxn ang="0">
                  <a:pos x="1249" y="374"/>
                </a:cxn>
                <a:cxn ang="0">
                  <a:pos x="1030" y="344"/>
                </a:cxn>
                <a:cxn ang="0">
                  <a:pos x="765" y="313"/>
                </a:cxn>
                <a:cxn ang="0">
                  <a:pos x="484" y="267"/>
                </a:cxn>
                <a:cxn ang="0">
                  <a:pos x="232" y="188"/>
                </a:cxn>
                <a:cxn ang="0">
                  <a:pos x="57" y="79"/>
                </a:cxn>
                <a:cxn ang="0">
                  <a:pos x="0" y="25"/>
                </a:cxn>
                <a:cxn ang="0">
                  <a:pos x="42" y="0"/>
                </a:cxn>
              </a:cxnLst>
              <a:rect l="0" t="0" r="r" b="b"/>
              <a:pathLst>
                <a:path w="2511" h="390">
                  <a:moveTo>
                    <a:pt x="2511" y="218"/>
                  </a:moveTo>
                  <a:lnTo>
                    <a:pt x="2461" y="213"/>
                  </a:lnTo>
                  <a:lnTo>
                    <a:pt x="2377" y="213"/>
                  </a:lnTo>
                  <a:lnTo>
                    <a:pt x="2195" y="242"/>
                  </a:lnTo>
                  <a:lnTo>
                    <a:pt x="2007" y="305"/>
                  </a:lnTo>
                  <a:lnTo>
                    <a:pt x="1753" y="367"/>
                  </a:lnTo>
                  <a:lnTo>
                    <a:pt x="1606" y="383"/>
                  </a:lnTo>
                  <a:lnTo>
                    <a:pt x="1444" y="390"/>
                  </a:lnTo>
                  <a:lnTo>
                    <a:pt x="1249" y="374"/>
                  </a:lnTo>
                  <a:lnTo>
                    <a:pt x="1030" y="344"/>
                  </a:lnTo>
                  <a:lnTo>
                    <a:pt x="765" y="313"/>
                  </a:lnTo>
                  <a:lnTo>
                    <a:pt x="484" y="267"/>
                  </a:lnTo>
                  <a:lnTo>
                    <a:pt x="232" y="188"/>
                  </a:lnTo>
                  <a:lnTo>
                    <a:pt x="57" y="79"/>
                  </a:lnTo>
                  <a:lnTo>
                    <a:pt x="0" y="25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2" name="Oval 76"/>
            <p:cNvSpPr>
              <a:spLocks noChangeArrowheads="1"/>
            </p:cNvSpPr>
            <p:nvPr/>
          </p:nvSpPr>
          <p:spPr bwMode="auto">
            <a:xfrm>
              <a:off x="4845" y="1967"/>
              <a:ext cx="57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3" name="Freeform 77"/>
            <p:cNvSpPr>
              <a:spLocks/>
            </p:cNvSpPr>
            <p:nvPr/>
          </p:nvSpPr>
          <p:spPr bwMode="auto">
            <a:xfrm>
              <a:off x="5181" y="2123"/>
              <a:ext cx="72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61"/>
                </a:cxn>
                <a:cxn ang="0">
                  <a:pos x="100" y="203"/>
                </a:cxn>
                <a:cxn ang="0">
                  <a:pos x="148" y="256"/>
                </a:cxn>
                <a:cxn ang="0">
                  <a:pos x="189" y="210"/>
                </a:cxn>
                <a:cxn ang="0">
                  <a:pos x="218" y="124"/>
                </a:cxn>
                <a:cxn ang="0">
                  <a:pos x="218" y="76"/>
                </a:cxn>
                <a:cxn ang="0">
                  <a:pos x="197" y="39"/>
                </a:cxn>
                <a:cxn ang="0">
                  <a:pos x="140" y="15"/>
                </a:cxn>
              </a:cxnLst>
              <a:rect l="0" t="0" r="r" b="b"/>
              <a:pathLst>
                <a:path w="218" h="256">
                  <a:moveTo>
                    <a:pt x="0" y="0"/>
                  </a:moveTo>
                  <a:lnTo>
                    <a:pt x="22" y="61"/>
                  </a:lnTo>
                  <a:lnTo>
                    <a:pt x="100" y="203"/>
                  </a:lnTo>
                  <a:lnTo>
                    <a:pt x="148" y="256"/>
                  </a:lnTo>
                  <a:lnTo>
                    <a:pt x="189" y="210"/>
                  </a:lnTo>
                  <a:lnTo>
                    <a:pt x="218" y="124"/>
                  </a:lnTo>
                  <a:lnTo>
                    <a:pt x="218" y="76"/>
                  </a:lnTo>
                  <a:lnTo>
                    <a:pt x="197" y="39"/>
                  </a:lnTo>
                  <a:lnTo>
                    <a:pt x="140" y="1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4" name="Line 78"/>
            <p:cNvSpPr>
              <a:spLocks noChangeShapeType="1"/>
            </p:cNvSpPr>
            <p:nvPr/>
          </p:nvSpPr>
          <p:spPr bwMode="auto">
            <a:xfrm>
              <a:off x="5417" y="2094"/>
              <a:ext cx="40" cy="2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5" name="Line 79"/>
            <p:cNvSpPr>
              <a:spLocks noChangeShapeType="1"/>
            </p:cNvSpPr>
            <p:nvPr/>
          </p:nvSpPr>
          <p:spPr bwMode="auto">
            <a:xfrm>
              <a:off x="5511" y="2071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6" name="Freeform 80"/>
            <p:cNvSpPr>
              <a:spLocks/>
            </p:cNvSpPr>
            <p:nvPr/>
          </p:nvSpPr>
          <p:spPr bwMode="auto">
            <a:xfrm>
              <a:off x="5454" y="2081"/>
              <a:ext cx="68" cy="34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22" y="79"/>
                </a:cxn>
                <a:cxn ang="0">
                  <a:pos x="84" y="40"/>
                </a:cxn>
                <a:cxn ang="0">
                  <a:pos x="204" y="0"/>
                </a:cxn>
              </a:cxnLst>
              <a:rect l="0" t="0" r="r" b="b"/>
              <a:pathLst>
                <a:path w="204" h="102">
                  <a:moveTo>
                    <a:pt x="0" y="102"/>
                  </a:moveTo>
                  <a:lnTo>
                    <a:pt x="22" y="79"/>
                  </a:lnTo>
                  <a:lnTo>
                    <a:pt x="84" y="40"/>
                  </a:lnTo>
                  <a:lnTo>
                    <a:pt x="204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7" name="Freeform 81"/>
            <p:cNvSpPr>
              <a:spLocks/>
            </p:cNvSpPr>
            <p:nvPr/>
          </p:nvSpPr>
          <p:spPr bwMode="auto">
            <a:xfrm>
              <a:off x="4760" y="1992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8" y="110"/>
                </a:cxn>
                <a:cxn ang="0">
                  <a:pos x="169" y="134"/>
                </a:cxn>
                <a:cxn ang="0">
                  <a:pos x="210" y="126"/>
                </a:cxn>
                <a:cxn ang="0">
                  <a:pos x="218" y="77"/>
                </a:cxn>
                <a:cxn ang="0">
                  <a:pos x="162" y="62"/>
                </a:cxn>
                <a:cxn ang="0">
                  <a:pos x="98" y="56"/>
                </a:cxn>
                <a:cxn ang="0">
                  <a:pos x="57" y="23"/>
                </a:cxn>
                <a:cxn ang="0">
                  <a:pos x="42" y="8"/>
                </a:cxn>
              </a:cxnLst>
              <a:rect l="0" t="0" r="r" b="b"/>
              <a:pathLst>
                <a:path w="218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8" y="110"/>
                  </a:lnTo>
                  <a:lnTo>
                    <a:pt x="169" y="134"/>
                  </a:lnTo>
                  <a:lnTo>
                    <a:pt x="210" y="126"/>
                  </a:lnTo>
                  <a:lnTo>
                    <a:pt x="218" y="77"/>
                  </a:lnTo>
                  <a:lnTo>
                    <a:pt x="162" y="62"/>
                  </a:lnTo>
                  <a:lnTo>
                    <a:pt x="98" y="56"/>
                  </a:lnTo>
                  <a:lnTo>
                    <a:pt x="57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8" name="Freeform 82"/>
            <p:cNvSpPr>
              <a:spLocks/>
            </p:cNvSpPr>
            <p:nvPr/>
          </p:nvSpPr>
          <p:spPr bwMode="auto">
            <a:xfrm>
              <a:off x="4942" y="1961"/>
              <a:ext cx="38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9"/>
                </a:cxn>
                <a:cxn ang="0">
                  <a:pos x="77" y="41"/>
                </a:cxn>
                <a:cxn ang="0">
                  <a:pos x="92" y="126"/>
                </a:cxn>
                <a:cxn ang="0">
                  <a:pos x="112" y="188"/>
                </a:cxn>
                <a:cxn ang="0">
                  <a:pos x="84" y="281"/>
                </a:cxn>
                <a:cxn ang="0">
                  <a:pos x="36" y="350"/>
                </a:cxn>
                <a:cxn ang="0">
                  <a:pos x="7" y="383"/>
                </a:cxn>
              </a:cxnLst>
              <a:rect l="0" t="0" r="r" b="b"/>
              <a:pathLst>
                <a:path w="112" h="383">
                  <a:moveTo>
                    <a:pt x="0" y="0"/>
                  </a:moveTo>
                  <a:lnTo>
                    <a:pt x="36" y="9"/>
                  </a:lnTo>
                  <a:lnTo>
                    <a:pt x="77" y="41"/>
                  </a:lnTo>
                  <a:lnTo>
                    <a:pt x="92" y="126"/>
                  </a:lnTo>
                  <a:lnTo>
                    <a:pt x="112" y="188"/>
                  </a:lnTo>
                  <a:lnTo>
                    <a:pt x="84" y="281"/>
                  </a:lnTo>
                  <a:lnTo>
                    <a:pt x="36" y="350"/>
                  </a:lnTo>
                  <a:lnTo>
                    <a:pt x="7" y="3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39" name="Freeform 83"/>
            <p:cNvSpPr>
              <a:spLocks/>
            </p:cNvSpPr>
            <p:nvPr/>
          </p:nvSpPr>
          <p:spPr bwMode="auto">
            <a:xfrm>
              <a:off x="4989" y="2052"/>
              <a:ext cx="122" cy="47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1" y="24"/>
                </a:cxn>
                <a:cxn ang="0">
                  <a:pos x="147" y="0"/>
                </a:cxn>
                <a:cxn ang="0">
                  <a:pos x="215" y="1"/>
                </a:cxn>
                <a:cxn ang="0">
                  <a:pos x="287" y="9"/>
                </a:cxn>
                <a:cxn ang="0">
                  <a:pos x="365" y="24"/>
                </a:cxn>
                <a:cxn ang="0">
                  <a:pos x="357" y="42"/>
                </a:cxn>
                <a:cxn ang="0">
                  <a:pos x="287" y="86"/>
                </a:cxn>
                <a:cxn ang="0">
                  <a:pos x="252" y="111"/>
                </a:cxn>
                <a:cxn ang="0">
                  <a:pos x="203" y="142"/>
                </a:cxn>
                <a:cxn ang="0">
                  <a:pos x="133" y="132"/>
                </a:cxn>
                <a:cxn ang="0">
                  <a:pos x="85" y="119"/>
                </a:cxn>
              </a:cxnLst>
              <a:rect l="0" t="0" r="r" b="b"/>
              <a:pathLst>
                <a:path w="365" h="142">
                  <a:moveTo>
                    <a:pt x="0" y="42"/>
                  </a:moveTo>
                  <a:lnTo>
                    <a:pt x="41" y="24"/>
                  </a:lnTo>
                  <a:lnTo>
                    <a:pt x="147" y="0"/>
                  </a:lnTo>
                  <a:lnTo>
                    <a:pt x="215" y="1"/>
                  </a:lnTo>
                  <a:lnTo>
                    <a:pt x="287" y="9"/>
                  </a:lnTo>
                  <a:lnTo>
                    <a:pt x="365" y="24"/>
                  </a:lnTo>
                  <a:lnTo>
                    <a:pt x="357" y="42"/>
                  </a:lnTo>
                  <a:lnTo>
                    <a:pt x="287" y="86"/>
                  </a:lnTo>
                  <a:lnTo>
                    <a:pt x="252" y="111"/>
                  </a:lnTo>
                  <a:lnTo>
                    <a:pt x="203" y="142"/>
                  </a:lnTo>
                  <a:lnTo>
                    <a:pt x="133" y="132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0" name="Freeform 84"/>
            <p:cNvSpPr>
              <a:spLocks/>
            </p:cNvSpPr>
            <p:nvPr/>
          </p:nvSpPr>
          <p:spPr bwMode="auto">
            <a:xfrm>
              <a:off x="5592" y="1982"/>
              <a:ext cx="3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15"/>
                </a:cxn>
                <a:cxn ang="0">
                  <a:pos x="105" y="92"/>
                </a:cxn>
                <a:cxn ang="0">
                  <a:pos x="84" y="194"/>
                </a:cxn>
                <a:cxn ang="0">
                  <a:pos x="27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2" y="15"/>
                  </a:lnTo>
                  <a:lnTo>
                    <a:pt x="105" y="92"/>
                  </a:lnTo>
                  <a:lnTo>
                    <a:pt x="84" y="194"/>
                  </a:lnTo>
                  <a:lnTo>
                    <a:pt x="27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1" name="Freeform 85"/>
            <p:cNvSpPr>
              <a:spLocks/>
            </p:cNvSpPr>
            <p:nvPr/>
          </p:nvSpPr>
          <p:spPr bwMode="auto">
            <a:xfrm>
              <a:off x="5174" y="1907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8" y="38"/>
                </a:cxn>
                <a:cxn ang="0">
                  <a:pos x="7" y="70"/>
                </a:cxn>
                <a:cxn ang="0">
                  <a:pos x="0" y="93"/>
                </a:cxn>
              </a:cxnLst>
              <a:rect l="0" t="0" r="r" b="b"/>
              <a:pathLst>
                <a:path w="42" h="93">
                  <a:moveTo>
                    <a:pt x="42" y="0"/>
                  </a:moveTo>
                  <a:lnTo>
                    <a:pt x="28" y="38"/>
                  </a:lnTo>
                  <a:lnTo>
                    <a:pt x="7" y="7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2" name="Freeform 86"/>
            <p:cNvSpPr>
              <a:spLocks/>
            </p:cNvSpPr>
            <p:nvPr/>
          </p:nvSpPr>
          <p:spPr bwMode="auto">
            <a:xfrm>
              <a:off x="5181" y="1907"/>
              <a:ext cx="11" cy="3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23"/>
                </a:cxn>
                <a:cxn ang="0">
                  <a:pos x="8" y="70"/>
                </a:cxn>
                <a:cxn ang="0">
                  <a:pos x="0" y="101"/>
                </a:cxn>
              </a:cxnLst>
              <a:rect l="0" t="0" r="r" b="b"/>
              <a:pathLst>
                <a:path w="35" h="101">
                  <a:moveTo>
                    <a:pt x="35" y="0"/>
                  </a:moveTo>
                  <a:lnTo>
                    <a:pt x="28" y="23"/>
                  </a:lnTo>
                  <a:lnTo>
                    <a:pt x="8" y="70"/>
                  </a:lnTo>
                  <a:lnTo>
                    <a:pt x="0" y="10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3" name="Freeform 87"/>
            <p:cNvSpPr>
              <a:spLocks/>
            </p:cNvSpPr>
            <p:nvPr/>
          </p:nvSpPr>
          <p:spPr bwMode="auto">
            <a:xfrm>
              <a:off x="5186" y="1884"/>
              <a:ext cx="28" cy="54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55" y="46"/>
                </a:cxn>
                <a:cxn ang="0">
                  <a:pos x="20" y="115"/>
                </a:cxn>
                <a:cxn ang="0">
                  <a:pos x="0" y="162"/>
                </a:cxn>
              </a:cxnLst>
              <a:rect l="0" t="0" r="r" b="b"/>
              <a:pathLst>
                <a:path w="85" h="162">
                  <a:moveTo>
                    <a:pt x="85" y="0"/>
                  </a:moveTo>
                  <a:lnTo>
                    <a:pt x="55" y="46"/>
                  </a:lnTo>
                  <a:lnTo>
                    <a:pt x="20" y="115"/>
                  </a:lnTo>
                  <a:lnTo>
                    <a:pt x="0" y="16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4" name="Freeform 88"/>
            <p:cNvSpPr>
              <a:spLocks/>
            </p:cNvSpPr>
            <p:nvPr/>
          </p:nvSpPr>
          <p:spPr bwMode="auto">
            <a:xfrm>
              <a:off x="5195" y="1863"/>
              <a:ext cx="42" cy="7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11" y="33"/>
                </a:cxn>
                <a:cxn ang="0">
                  <a:pos x="76" y="77"/>
                </a:cxn>
                <a:cxn ang="0">
                  <a:pos x="42" y="133"/>
                </a:cxn>
                <a:cxn ang="0">
                  <a:pos x="14" y="195"/>
                </a:cxn>
                <a:cxn ang="0">
                  <a:pos x="0" y="234"/>
                </a:cxn>
              </a:cxnLst>
              <a:rect l="0" t="0" r="r" b="b"/>
              <a:pathLst>
                <a:path w="127" h="234">
                  <a:moveTo>
                    <a:pt x="127" y="0"/>
                  </a:moveTo>
                  <a:lnTo>
                    <a:pt x="111" y="33"/>
                  </a:lnTo>
                  <a:lnTo>
                    <a:pt x="76" y="77"/>
                  </a:lnTo>
                  <a:lnTo>
                    <a:pt x="42" y="133"/>
                  </a:lnTo>
                  <a:lnTo>
                    <a:pt x="14" y="195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5" name="Freeform 89"/>
            <p:cNvSpPr>
              <a:spLocks/>
            </p:cNvSpPr>
            <p:nvPr/>
          </p:nvSpPr>
          <p:spPr bwMode="auto">
            <a:xfrm>
              <a:off x="5204" y="1871"/>
              <a:ext cx="40" cy="72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2" y="41"/>
                </a:cxn>
                <a:cxn ang="0">
                  <a:pos x="49" y="102"/>
                </a:cxn>
                <a:cxn ang="0">
                  <a:pos x="22" y="156"/>
                </a:cxn>
                <a:cxn ang="0">
                  <a:pos x="0" y="218"/>
                </a:cxn>
              </a:cxnLst>
              <a:rect l="0" t="0" r="r" b="b"/>
              <a:pathLst>
                <a:path w="119" h="218">
                  <a:moveTo>
                    <a:pt x="119" y="0"/>
                  </a:moveTo>
                  <a:lnTo>
                    <a:pt x="92" y="41"/>
                  </a:lnTo>
                  <a:lnTo>
                    <a:pt x="49" y="102"/>
                  </a:lnTo>
                  <a:lnTo>
                    <a:pt x="22" y="156"/>
                  </a:lnTo>
                  <a:lnTo>
                    <a:pt x="0" y="21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6" name="Freeform 90"/>
            <p:cNvSpPr>
              <a:spLocks/>
            </p:cNvSpPr>
            <p:nvPr/>
          </p:nvSpPr>
          <p:spPr bwMode="auto">
            <a:xfrm>
              <a:off x="5216" y="1879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2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2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7" name="Freeform 91"/>
            <p:cNvSpPr>
              <a:spLocks/>
            </p:cNvSpPr>
            <p:nvPr/>
          </p:nvSpPr>
          <p:spPr bwMode="auto">
            <a:xfrm>
              <a:off x="5227" y="1887"/>
              <a:ext cx="34" cy="5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49" y="61"/>
                </a:cxn>
                <a:cxn ang="0">
                  <a:pos x="14" y="138"/>
                </a:cxn>
                <a:cxn ang="0">
                  <a:pos x="0" y="178"/>
                </a:cxn>
              </a:cxnLst>
              <a:rect l="0" t="0" r="r" b="b"/>
              <a:pathLst>
                <a:path w="100" h="178">
                  <a:moveTo>
                    <a:pt x="100" y="0"/>
                  </a:moveTo>
                  <a:lnTo>
                    <a:pt x="49" y="61"/>
                  </a:lnTo>
                  <a:lnTo>
                    <a:pt x="14" y="138"/>
                  </a:lnTo>
                  <a:lnTo>
                    <a:pt x="0" y="17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8" name="Freeform 92"/>
            <p:cNvSpPr>
              <a:spLocks/>
            </p:cNvSpPr>
            <p:nvPr/>
          </p:nvSpPr>
          <p:spPr bwMode="auto">
            <a:xfrm>
              <a:off x="5251" y="1905"/>
              <a:ext cx="28" cy="4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9" y="39"/>
                </a:cxn>
                <a:cxn ang="0">
                  <a:pos x="0" y="125"/>
                </a:cxn>
              </a:cxnLst>
              <a:rect l="0" t="0" r="r" b="b"/>
              <a:pathLst>
                <a:path w="84" h="125">
                  <a:moveTo>
                    <a:pt x="84" y="0"/>
                  </a:moveTo>
                  <a:lnTo>
                    <a:pt x="49" y="39"/>
                  </a:lnTo>
                  <a:lnTo>
                    <a:pt x="0" y="12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49" name="Freeform 93"/>
            <p:cNvSpPr>
              <a:spLocks/>
            </p:cNvSpPr>
            <p:nvPr/>
          </p:nvSpPr>
          <p:spPr bwMode="auto">
            <a:xfrm>
              <a:off x="5265" y="1913"/>
              <a:ext cx="24" cy="36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8"/>
                </a:cxn>
              </a:cxnLst>
              <a:rect l="0" t="0" r="r" b="b"/>
              <a:pathLst>
                <a:path w="70" h="108">
                  <a:moveTo>
                    <a:pt x="70" y="0"/>
                  </a:moveTo>
                  <a:lnTo>
                    <a:pt x="35" y="46"/>
                  </a:lnTo>
                  <a:lnTo>
                    <a:pt x="0" y="10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0" name="Freeform 94"/>
            <p:cNvSpPr>
              <a:spLocks/>
            </p:cNvSpPr>
            <p:nvPr/>
          </p:nvSpPr>
          <p:spPr bwMode="auto">
            <a:xfrm>
              <a:off x="5277" y="1918"/>
              <a:ext cx="20" cy="30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8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8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1" name="Freeform 95"/>
            <p:cNvSpPr>
              <a:spLocks/>
            </p:cNvSpPr>
            <p:nvPr/>
          </p:nvSpPr>
          <p:spPr bwMode="auto">
            <a:xfrm>
              <a:off x="5286" y="1922"/>
              <a:ext cx="19" cy="28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0" y="44"/>
                </a:cxn>
                <a:cxn ang="0">
                  <a:pos x="0" y="83"/>
                </a:cxn>
              </a:cxnLst>
              <a:rect l="0" t="0" r="r" b="b"/>
              <a:pathLst>
                <a:path w="55" h="83">
                  <a:moveTo>
                    <a:pt x="55" y="0"/>
                  </a:moveTo>
                  <a:lnTo>
                    <a:pt x="20" y="44"/>
                  </a:lnTo>
                  <a:lnTo>
                    <a:pt x="0" y="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2" name="Freeform 96"/>
            <p:cNvSpPr>
              <a:spLocks/>
            </p:cNvSpPr>
            <p:nvPr/>
          </p:nvSpPr>
          <p:spPr bwMode="auto">
            <a:xfrm>
              <a:off x="5300" y="1926"/>
              <a:ext cx="14" cy="24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40"/>
                </a:cxn>
                <a:cxn ang="0">
                  <a:pos x="0" y="71"/>
                </a:cxn>
              </a:cxnLst>
              <a:rect l="0" t="0" r="r" b="b"/>
              <a:pathLst>
                <a:path w="42" h="71">
                  <a:moveTo>
                    <a:pt x="42" y="0"/>
                  </a:moveTo>
                  <a:lnTo>
                    <a:pt x="11" y="40"/>
                  </a:lnTo>
                  <a:lnTo>
                    <a:pt x="0" y="7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3" name="Freeform 97"/>
            <p:cNvSpPr>
              <a:spLocks/>
            </p:cNvSpPr>
            <p:nvPr/>
          </p:nvSpPr>
          <p:spPr bwMode="auto">
            <a:xfrm>
              <a:off x="5311" y="1932"/>
              <a:ext cx="12" cy="1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6"/>
                </a:cxn>
                <a:cxn ang="0">
                  <a:pos x="0" y="53"/>
                </a:cxn>
              </a:cxnLst>
              <a:rect l="0" t="0" r="r" b="b"/>
              <a:pathLst>
                <a:path w="35" h="53">
                  <a:moveTo>
                    <a:pt x="35" y="0"/>
                  </a:moveTo>
                  <a:lnTo>
                    <a:pt x="7" y="26"/>
                  </a:lnTo>
                  <a:lnTo>
                    <a:pt x="0" y="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4" name="Freeform 98"/>
            <p:cNvSpPr>
              <a:spLocks/>
            </p:cNvSpPr>
            <p:nvPr/>
          </p:nvSpPr>
          <p:spPr bwMode="auto">
            <a:xfrm>
              <a:off x="5239" y="1895"/>
              <a:ext cx="29" cy="51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7" h="153">
                  <a:moveTo>
                    <a:pt x="87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5" name="Line 99"/>
            <p:cNvSpPr>
              <a:spLocks noChangeShapeType="1"/>
            </p:cNvSpPr>
            <p:nvPr/>
          </p:nvSpPr>
          <p:spPr bwMode="auto">
            <a:xfrm>
              <a:off x="5423" y="2094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6" name="Line 100"/>
            <p:cNvSpPr>
              <a:spLocks noChangeShapeType="1"/>
            </p:cNvSpPr>
            <p:nvPr/>
          </p:nvSpPr>
          <p:spPr bwMode="auto">
            <a:xfrm>
              <a:off x="5428" y="2091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7" name="Line 101"/>
            <p:cNvSpPr>
              <a:spLocks noChangeShapeType="1"/>
            </p:cNvSpPr>
            <p:nvPr/>
          </p:nvSpPr>
          <p:spPr bwMode="auto">
            <a:xfrm>
              <a:off x="5438" y="2090"/>
              <a:ext cx="26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8" name="Line 102"/>
            <p:cNvSpPr>
              <a:spLocks noChangeShapeType="1"/>
            </p:cNvSpPr>
            <p:nvPr/>
          </p:nvSpPr>
          <p:spPr bwMode="auto">
            <a:xfrm>
              <a:off x="5443" y="2086"/>
              <a:ext cx="25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59" name="Line 103"/>
            <p:cNvSpPr>
              <a:spLocks noChangeShapeType="1"/>
            </p:cNvSpPr>
            <p:nvPr/>
          </p:nvSpPr>
          <p:spPr bwMode="auto">
            <a:xfrm>
              <a:off x="5449" y="2084"/>
              <a:ext cx="2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0" name="Line 104"/>
            <p:cNvSpPr>
              <a:spLocks noChangeShapeType="1"/>
            </p:cNvSpPr>
            <p:nvPr/>
          </p:nvSpPr>
          <p:spPr bwMode="auto">
            <a:xfrm>
              <a:off x="5456" y="2082"/>
              <a:ext cx="21" cy="1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1" name="Line 105"/>
            <p:cNvSpPr>
              <a:spLocks noChangeShapeType="1"/>
            </p:cNvSpPr>
            <p:nvPr/>
          </p:nvSpPr>
          <p:spPr bwMode="auto">
            <a:xfrm>
              <a:off x="5465" y="2081"/>
              <a:ext cx="19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2" name="Line 106"/>
            <p:cNvSpPr>
              <a:spLocks noChangeShapeType="1"/>
            </p:cNvSpPr>
            <p:nvPr/>
          </p:nvSpPr>
          <p:spPr bwMode="auto">
            <a:xfrm>
              <a:off x="5472" y="2078"/>
              <a:ext cx="18" cy="1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3" name="Line 107"/>
            <p:cNvSpPr>
              <a:spLocks noChangeShapeType="1"/>
            </p:cNvSpPr>
            <p:nvPr/>
          </p:nvSpPr>
          <p:spPr bwMode="auto">
            <a:xfrm>
              <a:off x="5484" y="2076"/>
              <a:ext cx="15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4" name="Line 108"/>
            <p:cNvSpPr>
              <a:spLocks noChangeShapeType="1"/>
            </p:cNvSpPr>
            <p:nvPr/>
          </p:nvSpPr>
          <p:spPr bwMode="auto">
            <a:xfrm>
              <a:off x="5493" y="2074"/>
              <a:ext cx="15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5" name="Line 109"/>
            <p:cNvSpPr>
              <a:spLocks noChangeShapeType="1"/>
            </p:cNvSpPr>
            <p:nvPr/>
          </p:nvSpPr>
          <p:spPr bwMode="auto">
            <a:xfrm>
              <a:off x="5503" y="2074"/>
              <a:ext cx="11" cy="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6" name="Freeform 110"/>
            <p:cNvSpPr>
              <a:spLocks/>
            </p:cNvSpPr>
            <p:nvPr/>
          </p:nvSpPr>
          <p:spPr bwMode="auto">
            <a:xfrm>
              <a:off x="5185" y="2122"/>
              <a:ext cx="4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3" y="132"/>
                </a:cxn>
                <a:cxn ang="0">
                  <a:pos x="94" y="201"/>
                </a:cxn>
                <a:cxn ang="0">
                  <a:pos x="134" y="257"/>
                </a:cxn>
              </a:cxnLst>
              <a:rect l="0" t="0" r="r" b="b"/>
              <a:pathLst>
                <a:path w="134" h="257">
                  <a:moveTo>
                    <a:pt x="0" y="0"/>
                  </a:moveTo>
                  <a:lnTo>
                    <a:pt x="16" y="53"/>
                  </a:lnTo>
                  <a:lnTo>
                    <a:pt x="53" y="132"/>
                  </a:lnTo>
                  <a:lnTo>
                    <a:pt x="94" y="201"/>
                  </a:lnTo>
                  <a:lnTo>
                    <a:pt x="134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7" name="Freeform 111"/>
            <p:cNvSpPr>
              <a:spLocks/>
            </p:cNvSpPr>
            <p:nvPr/>
          </p:nvSpPr>
          <p:spPr bwMode="auto">
            <a:xfrm>
              <a:off x="5189" y="2124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5" y="234"/>
                </a:cxn>
              </a:cxnLst>
              <a:rect l="0" t="0" r="r" b="b"/>
              <a:pathLst>
                <a:path w="145" h="234">
                  <a:moveTo>
                    <a:pt x="0" y="0"/>
                  </a:moveTo>
                  <a:lnTo>
                    <a:pt x="62" y="130"/>
                  </a:lnTo>
                  <a:lnTo>
                    <a:pt x="145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8" name="Line 112"/>
            <p:cNvSpPr>
              <a:spLocks noChangeShapeType="1"/>
            </p:cNvSpPr>
            <p:nvPr/>
          </p:nvSpPr>
          <p:spPr bwMode="auto">
            <a:xfrm>
              <a:off x="5196" y="2124"/>
              <a:ext cx="48" cy="6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69" name="Line 113"/>
            <p:cNvSpPr>
              <a:spLocks noChangeShapeType="1"/>
            </p:cNvSpPr>
            <p:nvPr/>
          </p:nvSpPr>
          <p:spPr bwMode="auto">
            <a:xfrm>
              <a:off x="5203" y="2124"/>
              <a:ext cx="46" cy="5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0" name="Line 114"/>
            <p:cNvSpPr>
              <a:spLocks noChangeShapeType="1"/>
            </p:cNvSpPr>
            <p:nvPr/>
          </p:nvSpPr>
          <p:spPr bwMode="auto">
            <a:xfrm>
              <a:off x="5209" y="2124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1" name="Line 115"/>
            <p:cNvSpPr>
              <a:spLocks noChangeShapeType="1"/>
            </p:cNvSpPr>
            <p:nvPr/>
          </p:nvSpPr>
          <p:spPr bwMode="auto">
            <a:xfrm>
              <a:off x="5215" y="2124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2" name="Freeform 116"/>
            <p:cNvSpPr>
              <a:spLocks/>
            </p:cNvSpPr>
            <p:nvPr/>
          </p:nvSpPr>
          <p:spPr bwMode="auto">
            <a:xfrm>
              <a:off x="4993" y="2062"/>
              <a:ext cx="112" cy="7"/>
            </a:xfrm>
            <a:custGeom>
              <a:avLst/>
              <a:gdLst/>
              <a:ahLst/>
              <a:cxnLst>
                <a:cxn ang="0">
                  <a:pos x="336" y="17"/>
                </a:cxn>
                <a:cxn ang="0">
                  <a:pos x="168" y="0"/>
                </a:cxn>
                <a:cxn ang="0">
                  <a:pos x="128" y="0"/>
                </a:cxn>
                <a:cxn ang="0">
                  <a:pos x="85" y="5"/>
                </a:cxn>
                <a:cxn ang="0">
                  <a:pos x="0" y="21"/>
                </a:cxn>
              </a:cxnLst>
              <a:rect l="0" t="0" r="r" b="b"/>
              <a:pathLst>
                <a:path w="336" h="21">
                  <a:moveTo>
                    <a:pt x="336" y="17"/>
                  </a:moveTo>
                  <a:lnTo>
                    <a:pt x="168" y="0"/>
                  </a:lnTo>
                  <a:lnTo>
                    <a:pt x="128" y="0"/>
                  </a:lnTo>
                  <a:lnTo>
                    <a:pt x="85" y="5"/>
                  </a:lnTo>
                  <a:lnTo>
                    <a:pt x="0" y="2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3" name="Freeform 117"/>
            <p:cNvSpPr>
              <a:spLocks/>
            </p:cNvSpPr>
            <p:nvPr/>
          </p:nvSpPr>
          <p:spPr bwMode="auto">
            <a:xfrm>
              <a:off x="4998" y="2071"/>
              <a:ext cx="94" cy="5"/>
            </a:xfrm>
            <a:custGeom>
              <a:avLst/>
              <a:gdLst/>
              <a:ahLst/>
              <a:cxnLst>
                <a:cxn ang="0">
                  <a:pos x="280" y="16"/>
                </a:cxn>
                <a:cxn ang="0">
                  <a:pos x="141" y="0"/>
                </a:cxn>
                <a:cxn ang="0">
                  <a:pos x="72" y="0"/>
                </a:cxn>
                <a:cxn ang="0">
                  <a:pos x="0" y="8"/>
                </a:cxn>
              </a:cxnLst>
              <a:rect l="0" t="0" r="r" b="b"/>
              <a:pathLst>
                <a:path w="280" h="16">
                  <a:moveTo>
                    <a:pt x="280" y="16"/>
                  </a:moveTo>
                  <a:lnTo>
                    <a:pt x="141" y="0"/>
                  </a:lnTo>
                  <a:lnTo>
                    <a:pt x="72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4" name="Oval 118"/>
            <p:cNvSpPr>
              <a:spLocks noChangeArrowheads="1"/>
            </p:cNvSpPr>
            <p:nvPr/>
          </p:nvSpPr>
          <p:spPr bwMode="auto">
            <a:xfrm>
              <a:off x="4866" y="1967"/>
              <a:ext cx="11" cy="61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5" name="Freeform 119"/>
            <p:cNvSpPr>
              <a:spLocks/>
            </p:cNvSpPr>
            <p:nvPr/>
          </p:nvSpPr>
          <p:spPr bwMode="auto">
            <a:xfrm>
              <a:off x="5006" y="2078"/>
              <a:ext cx="73" cy="6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0" y="1"/>
                </a:cxn>
                <a:cxn ang="0">
                  <a:pos x="57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0" y="1"/>
                  </a:lnTo>
                  <a:lnTo>
                    <a:pt x="57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6" name="Freeform 120"/>
            <p:cNvSpPr>
              <a:spLocks/>
            </p:cNvSpPr>
            <p:nvPr/>
          </p:nvSpPr>
          <p:spPr bwMode="auto">
            <a:xfrm>
              <a:off x="5013" y="2085"/>
              <a:ext cx="52" cy="7"/>
            </a:xfrm>
            <a:custGeom>
              <a:avLst/>
              <a:gdLst/>
              <a:ahLst/>
              <a:cxnLst>
                <a:cxn ang="0">
                  <a:pos x="157" y="21"/>
                </a:cxn>
                <a:cxn ang="0">
                  <a:pos x="80" y="4"/>
                </a:cxn>
                <a:cxn ang="0">
                  <a:pos x="41" y="1"/>
                </a:cxn>
                <a:cxn ang="0">
                  <a:pos x="0" y="0"/>
                </a:cxn>
              </a:cxnLst>
              <a:rect l="0" t="0" r="r" b="b"/>
              <a:pathLst>
                <a:path w="157" h="21">
                  <a:moveTo>
                    <a:pt x="157" y="21"/>
                  </a:moveTo>
                  <a:lnTo>
                    <a:pt x="80" y="4"/>
                  </a:lnTo>
                  <a:lnTo>
                    <a:pt x="41" y="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7" name="Oval 121"/>
            <p:cNvSpPr>
              <a:spLocks noChangeArrowheads="1"/>
            </p:cNvSpPr>
            <p:nvPr/>
          </p:nvSpPr>
          <p:spPr bwMode="auto">
            <a:xfrm>
              <a:off x="4858" y="1980"/>
              <a:ext cx="31" cy="3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8" name="Freeform 122"/>
            <p:cNvSpPr>
              <a:spLocks/>
            </p:cNvSpPr>
            <p:nvPr/>
          </p:nvSpPr>
          <p:spPr bwMode="auto">
            <a:xfrm>
              <a:off x="5620" y="1964"/>
              <a:ext cx="121" cy="36"/>
            </a:xfrm>
            <a:custGeom>
              <a:avLst/>
              <a:gdLst/>
              <a:ahLst/>
              <a:cxnLst>
                <a:cxn ang="0">
                  <a:pos x="362" y="0"/>
                </a:cxn>
                <a:cxn ang="0">
                  <a:pos x="318" y="0"/>
                </a:cxn>
                <a:cxn ang="0">
                  <a:pos x="269" y="2"/>
                </a:cxn>
                <a:cxn ang="0">
                  <a:pos x="175" y="22"/>
                </a:cxn>
                <a:cxn ang="0">
                  <a:pos x="0" y="107"/>
                </a:cxn>
              </a:cxnLst>
              <a:rect l="0" t="0" r="r" b="b"/>
              <a:pathLst>
                <a:path w="362" h="107">
                  <a:moveTo>
                    <a:pt x="362" y="0"/>
                  </a:moveTo>
                  <a:lnTo>
                    <a:pt x="318" y="0"/>
                  </a:lnTo>
                  <a:lnTo>
                    <a:pt x="269" y="2"/>
                  </a:lnTo>
                  <a:lnTo>
                    <a:pt x="175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79" name="Freeform 123"/>
            <p:cNvSpPr>
              <a:spLocks/>
            </p:cNvSpPr>
            <p:nvPr/>
          </p:nvSpPr>
          <p:spPr bwMode="auto">
            <a:xfrm>
              <a:off x="5618" y="2051"/>
              <a:ext cx="107" cy="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102"/>
                </a:cxn>
                <a:cxn ang="0">
                  <a:pos x="323" y="167"/>
                </a:cxn>
              </a:cxnLst>
              <a:rect l="0" t="0" r="r" b="b"/>
              <a:pathLst>
                <a:path w="323" h="167">
                  <a:moveTo>
                    <a:pt x="0" y="0"/>
                  </a:moveTo>
                  <a:lnTo>
                    <a:pt x="153" y="102"/>
                  </a:lnTo>
                  <a:lnTo>
                    <a:pt x="323" y="16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0" name="Line 124"/>
            <p:cNvSpPr>
              <a:spLocks noChangeShapeType="1"/>
            </p:cNvSpPr>
            <p:nvPr/>
          </p:nvSpPr>
          <p:spPr bwMode="auto">
            <a:xfrm flipH="1">
              <a:off x="5624" y="1971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1" name="Line 125"/>
            <p:cNvSpPr>
              <a:spLocks noChangeShapeType="1"/>
            </p:cNvSpPr>
            <p:nvPr/>
          </p:nvSpPr>
          <p:spPr bwMode="auto">
            <a:xfrm flipH="1">
              <a:off x="5627" y="1985"/>
              <a:ext cx="98" cy="3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2" name="Line 126"/>
            <p:cNvSpPr>
              <a:spLocks noChangeShapeType="1"/>
            </p:cNvSpPr>
            <p:nvPr/>
          </p:nvSpPr>
          <p:spPr bwMode="auto">
            <a:xfrm flipH="1">
              <a:off x="5627" y="2027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3" name="Line 127"/>
            <p:cNvSpPr>
              <a:spLocks noChangeShapeType="1"/>
            </p:cNvSpPr>
            <p:nvPr/>
          </p:nvSpPr>
          <p:spPr bwMode="auto">
            <a:xfrm flipH="1">
              <a:off x="5627" y="2011"/>
              <a:ext cx="56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4" name="Line 128"/>
            <p:cNvSpPr>
              <a:spLocks noChangeShapeType="1"/>
            </p:cNvSpPr>
            <p:nvPr/>
          </p:nvSpPr>
          <p:spPr bwMode="auto">
            <a:xfrm>
              <a:off x="5623" y="2038"/>
              <a:ext cx="93" cy="4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5" name="Freeform 129"/>
            <p:cNvSpPr>
              <a:spLocks/>
            </p:cNvSpPr>
            <p:nvPr/>
          </p:nvSpPr>
          <p:spPr bwMode="auto">
            <a:xfrm>
              <a:off x="5621" y="2046"/>
              <a:ext cx="101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0"/>
                </a:cxn>
                <a:cxn ang="0">
                  <a:pos x="304" y="145"/>
                </a:cxn>
              </a:cxnLst>
              <a:rect l="0" t="0" r="r" b="b"/>
              <a:pathLst>
                <a:path w="304" h="145">
                  <a:moveTo>
                    <a:pt x="0" y="0"/>
                  </a:moveTo>
                  <a:lnTo>
                    <a:pt x="143" y="90"/>
                  </a:lnTo>
                  <a:lnTo>
                    <a:pt x="304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6" name="Line 130"/>
            <p:cNvSpPr>
              <a:spLocks noChangeShapeType="1"/>
            </p:cNvSpPr>
            <p:nvPr/>
          </p:nvSpPr>
          <p:spPr bwMode="auto">
            <a:xfrm>
              <a:off x="5627" y="2033"/>
              <a:ext cx="61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7" name="Line 131"/>
            <p:cNvSpPr>
              <a:spLocks noChangeShapeType="1"/>
            </p:cNvSpPr>
            <p:nvPr/>
          </p:nvSpPr>
          <p:spPr bwMode="auto">
            <a:xfrm flipV="1">
              <a:off x="5605" y="1979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8" name="Line 132"/>
            <p:cNvSpPr>
              <a:spLocks noChangeShapeType="1"/>
            </p:cNvSpPr>
            <p:nvPr/>
          </p:nvSpPr>
          <p:spPr bwMode="auto">
            <a:xfrm flipV="1">
              <a:off x="5611" y="1979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89" name="Line 133"/>
            <p:cNvSpPr>
              <a:spLocks noChangeShapeType="1"/>
            </p:cNvSpPr>
            <p:nvPr/>
          </p:nvSpPr>
          <p:spPr bwMode="auto">
            <a:xfrm flipH="1">
              <a:off x="5616" y="1979"/>
              <a:ext cx="28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0" name="Line 134"/>
            <p:cNvSpPr>
              <a:spLocks noChangeShapeType="1"/>
            </p:cNvSpPr>
            <p:nvPr/>
          </p:nvSpPr>
          <p:spPr bwMode="auto">
            <a:xfrm>
              <a:off x="5612" y="2056"/>
              <a:ext cx="32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1" name="Line 135"/>
            <p:cNvSpPr>
              <a:spLocks noChangeShapeType="1"/>
            </p:cNvSpPr>
            <p:nvPr/>
          </p:nvSpPr>
          <p:spPr bwMode="auto">
            <a:xfrm>
              <a:off x="5605" y="2060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2" name="Freeform 136"/>
            <p:cNvSpPr>
              <a:spLocks/>
            </p:cNvSpPr>
            <p:nvPr/>
          </p:nvSpPr>
          <p:spPr bwMode="auto">
            <a:xfrm>
              <a:off x="3891" y="1760"/>
              <a:ext cx="828" cy="54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15" y="141"/>
                </a:cxn>
                <a:cxn ang="0">
                  <a:pos x="57" y="118"/>
                </a:cxn>
                <a:cxn ang="0">
                  <a:pos x="99" y="102"/>
                </a:cxn>
                <a:cxn ang="0">
                  <a:pos x="169" y="79"/>
                </a:cxn>
                <a:cxn ang="0">
                  <a:pos x="239" y="55"/>
                </a:cxn>
                <a:cxn ang="0">
                  <a:pos x="365" y="32"/>
                </a:cxn>
                <a:cxn ang="0">
                  <a:pos x="443" y="15"/>
                </a:cxn>
                <a:cxn ang="0">
                  <a:pos x="520" y="15"/>
                </a:cxn>
                <a:cxn ang="0">
                  <a:pos x="611" y="0"/>
                </a:cxn>
                <a:cxn ang="0">
                  <a:pos x="716" y="0"/>
                </a:cxn>
                <a:cxn ang="0">
                  <a:pos x="822" y="0"/>
                </a:cxn>
                <a:cxn ang="0">
                  <a:pos x="878" y="0"/>
                </a:cxn>
                <a:cxn ang="0">
                  <a:pos x="975" y="0"/>
                </a:cxn>
                <a:cxn ang="0">
                  <a:pos x="1067" y="0"/>
                </a:cxn>
                <a:cxn ang="0">
                  <a:pos x="1165" y="0"/>
                </a:cxn>
                <a:cxn ang="0">
                  <a:pos x="1207" y="0"/>
                </a:cxn>
                <a:cxn ang="0">
                  <a:pos x="1368" y="15"/>
                </a:cxn>
                <a:cxn ang="0">
                  <a:pos x="1529" y="32"/>
                </a:cxn>
                <a:cxn ang="0">
                  <a:pos x="1670" y="40"/>
                </a:cxn>
                <a:cxn ang="0">
                  <a:pos x="1810" y="46"/>
                </a:cxn>
                <a:cxn ang="0">
                  <a:pos x="1895" y="61"/>
                </a:cxn>
                <a:cxn ang="0">
                  <a:pos x="2020" y="79"/>
                </a:cxn>
                <a:cxn ang="0">
                  <a:pos x="2217" y="102"/>
                </a:cxn>
                <a:cxn ang="0">
                  <a:pos x="2342" y="110"/>
                </a:cxn>
                <a:cxn ang="0">
                  <a:pos x="2434" y="125"/>
                </a:cxn>
                <a:cxn ang="0">
                  <a:pos x="2484" y="133"/>
                </a:cxn>
              </a:cxnLst>
              <a:rect l="0" t="0" r="r" b="b"/>
              <a:pathLst>
                <a:path w="2484" h="163">
                  <a:moveTo>
                    <a:pt x="0" y="163"/>
                  </a:moveTo>
                  <a:lnTo>
                    <a:pt x="15" y="141"/>
                  </a:lnTo>
                  <a:lnTo>
                    <a:pt x="57" y="118"/>
                  </a:lnTo>
                  <a:lnTo>
                    <a:pt x="99" y="102"/>
                  </a:lnTo>
                  <a:lnTo>
                    <a:pt x="169" y="79"/>
                  </a:lnTo>
                  <a:lnTo>
                    <a:pt x="239" y="55"/>
                  </a:lnTo>
                  <a:lnTo>
                    <a:pt x="365" y="32"/>
                  </a:lnTo>
                  <a:lnTo>
                    <a:pt x="443" y="15"/>
                  </a:lnTo>
                  <a:lnTo>
                    <a:pt x="520" y="15"/>
                  </a:lnTo>
                  <a:lnTo>
                    <a:pt x="611" y="0"/>
                  </a:lnTo>
                  <a:lnTo>
                    <a:pt x="716" y="0"/>
                  </a:lnTo>
                  <a:lnTo>
                    <a:pt x="822" y="0"/>
                  </a:lnTo>
                  <a:lnTo>
                    <a:pt x="878" y="0"/>
                  </a:lnTo>
                  <a:lnTo>
                    <a:pt x="975" y="0"/>
                  </a:lnTo>
                  <a:lnTo>
                    <a:pt x="1067" y="0"/>
                  </a:lnTo>
                  <a:lnTo>
                    <a:pt x="1165" y="0"/>
                  </a:lnTo>
                  <a:lnTo>
                    <a:pt x="1207" y="0"/>
                  </a:lnTo>
                  <a:lnTo>
                    <a:pt x="1368" y="15"/>
                  </a:lnTo>
                  <a:lnTo>
                    <a:pt x="1529" y="32"/>
                  </a:lnTo>
                  <a:lnTo>
                    <a:pt x="1670" y="40"/>
                  </a:lnTo>
                  <a:lnTo>
                    <a:pt x="1810" y="46"/>
                  </a:lnTo>
                  <a:lnTo>
                    <a:pt x="1895" y="61"/>
                  </a:lnTo>
                  <a:lnTo>
                    <a:pt x="2020" y="79"/>
                  </a:lnTo>
                  <a:lnTo>
                    <a:pt x="2217" y="102"/>
                  </a:lnTo>
                  <a:lnTo>
                    <a:pt x="2342" y="110"/>
                  </a:lnTo>
                  <a:lnTo>
                    <a:pt x="2434" y="125"/>
                  </a:lnTo>
                  <a:lnTo>
                    <a:pt x="2484" y="13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3" name="Freeform 137"/>
            <p:cNvSpPr>
              <a:spLocks/>
            </p:cNvSpPr>
            <p:nvPr/>
          </p:nvSpPr>
          <p:spPr bwMode="auto">
            <a:xfrm>
              <a:off x="4298" y="1681"/>
              <a:ext cx="72" cy="82"/>
            </a:xfrm>
            <a:custGeom>
              <a:avLst/>
              <a:gdLst/>
              <a:ahLst/>
              <a:cxnLst>
                <a:cxn ang="0">
                  <a:pos x="0" y="244"/>
                </a:cxn>
                <a:cxn ang="0">
                  <a:pos x="56" y="142"/>
                </a:cxn>
                <a:cxn ang="0">
                  <a:pos x="70" y="149"/>
                </a:cxn>
                <a:cxn ang="0">
                  <a:pos x="141" y="64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4">
                  <a:moveTo>
                    <a:pt x="0" y="244"/>
                  </a:moveTo>
                  <a:lnTo>
                    <a:pt x="56" y="142"/>
                  </a:lnTo>
                  <a:lnTo>
                    <a:pt x="70" y="149"/>
                  </a:lnTo>
                  <a:lnTo>
                    <a:pt x="141" y="64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4" name="Freeform 138"/>
            <p:cNvSpPr>
              <a:spLocks/>
            </p:cNvSpPr>
            <p:nvPr/>
          </p:nvSpPr>
          <p:spPr bwMode="auto">
            <a:xfrm>
              <a:off x="4368" y="1685"/>
              <a:ext cx="100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3"/>
                </a:cxn>
                <a:cxn ang="0">
                  <a:pos x="97" y="102"/>
                </a:cxn>
                <a:cxn ang="0">
                  <a:pos x="146" y="139"/>
                </a:cxn>
                <a:cxn ang="0">
                  <a:pos x="196" y="170"/>
                </a:cxn>
                <a:cxn ang="0">
                  <a:pos x="238" y="194"/>
                </a:cxn>
                <a:cxn ang="0">
                  <a:pos x="301" y="234"/>
                </a:cxn>
              </a:cxnLst>
              <a:rect l="0" t="0" r="r" b="b"/>
              <a:pathLst>
                <a:path w="301" h="234">
                  <a:moveTo>
                    <a:pt x="0" y="0"/>
                  </a:moveTo>
                  <a:lnTo>
                    <a:pt x="62" y="63"/>
                  </a:lnTo>
                  <a:lnTo>
                    <a:pt x="97" y="102"/>
                  </a:lnTo>
                  <a:lnTo>
                    <a:pt x="146" y="139"/>
                  </a:lnTo>
                  <a:lnTo>
                    <a:pt x="196" y="170"/>
                  </a:lnTo>
                  <a:lnTo>
                    <a:pt x="238" y="194"/>
                  </a:lnTo>
                  <a:lnTo>
                    <a:pt x="301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5" name="Line 139"/>
            <p:cNvSpPr>
              <a:spLocks noChangeShapeType="1"/>
            </p:cNvSpPr>
            <p:nvPr/>
          </p:nvSpPr>
          <p:spPr bwMode="auto">
            <a:xfrm flipH="1">
              <a:off x="4454" y="1763"/>
              <a:ext cx="12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6" name="Freeform 140"/>
            <p:cNvSpPr>
              <a:spLocks/>
            </p:cNvSpPr>
            <p:nvPr/>
          </p:nvSpPr>
          <p:spPr bwMode="auto">
            <a:xfrm>
              <a:off x="4711" y="1786"/>
              <a:ext cx="164" cy="145"/>
            </a:xfrm>
            <a:custGeom>
              <a:avLst/>
              <a:gdLst/>
              <a:ahLst/>
              <a:cxnLst>
                <a:cxn ang="0">
                  <a:pos x="22" y="54"/>
                </a:cxn>
                <a:cxn ang="0">
                  <a:pos x="92" y="39"/>
                </a:cxn>
                <a:cxn ang="0">
                  <a:pos x="189" y="39"/>
                </a:cxn>
                <a:cxn ang="0">
                  <a:pos x="386" y="0"/>
                </a:cxn>
                <a:cxn ang="0">
                  <a:pos x="484" y="0"/>
                </a:cxn>
                <a:cxn ang="0">
                  <a:pos x="491" y="23"/>
                </a:cxn>
                <a:cxn ang="0">
                  <a:pos x="476" y="39"/>
                </a:cxn>
                <a:cxn ang="0">
                  <a:pos x="428" y="69"/>
                </a:cxn>
                <a:cxn ang="0">
                  <a:pos x="371" y="107"/>
                </a:cxn>
                <a:cxn ang="0">
                  <a:pos x="308" y="146"/>
                </a:cxn>
                <a:cxn ang="0">
                  <a:pos x="259" y="178"/>
                </a:cxn>
                <a:cxn ang="0">
                  <a:pos x="281" y="241"/>
                </a:cxn>
                <a:cxn ang="0">
                  <a:pos x="393" y="326"/>
                </a:cxn>
                <a:cxn ang="0">
                  <a:pos x="428" y="404"/>
                </a:cxn>
                <a:cxn ang="0">
                  <a:pos x="435" y="435"/>
                </a:cxn>
                <a:cxn ang="0">
                  <a:pos x="358" y="420"/>
                </a:cxn>
                <a:cxn ang="0">
                  <a:pos x="259" y="373"/>
                </a:cxn>
                <a:cxn ang="0">
                  <a:pos x="119" y="326"/>
                </a:cxn>
                <a:cxn ang="0">
                  <a:pos x="42" y="310"/>
                </a:cxn>
                <a:cxn ang="0">
                  <a:pos x="0" y="310"/>
                </a:cxn>
              </a:cxnLst>
              <a:rect l="0" t="0" r="r" b="b"/>
              <a:pathLst>
                <a:path w="491" h="435">
                  <a:moveTo>
                    <a:pt x="22" y="54"/>
                  </a:moveTo>
                  <a:lnTo>
                    <a:pt x="92" y="39"/>
                  </a:lnTo>
                  <a:lnTo>
                    <a:pt x="189" y="39"/>
                  </a:lnTo>
                  <a:lnTo>
                    <a:pt x="386" y="0"/>
                  </a:lnTo>
                  <a:lnTo>
                    <a:pt x="484" y="0"/>
                  </a:lnTo>
                  <a:lnTo>
                    <a:pt x="491" y="23"/>
                  </a:lnTo>
                  <a:lnTo>
                    <a:pt x="476" y="39"/>
                  </a:lnTo>
                  <a:lnTo>
                    <a:pt x="428" y="69"/>
                  </a:lnTo>
                  <a:lnTo>
                    <a:pt x="371" y="107"/>
                  </a:lnTo>
                  <a:lnTo>
                    <a:pt x="308" y="146"/>
                  </a:lnTo>
                  <a:lnTo>
                    <a:pt x="259" y="178"/>
                  </a:lnTo>
                  <a:lnTo>
                    <a:pt x="281" y="241"/>
                  </a:lnTo>
                  <a:lnTo>
                    <a:pt x="393" y="326"/>
                  </a:lnTo>
                  <a:lnTo>
                    <a:pt x="428" y="404"/>
                  </a:lnTo>
                  <a:lnTo>
                    <a:pt x="435" y="435"/>
                  </a:lnTo>
                  <a:lnTo>
                    <a:pt x="358" y="420"/>
                  </a:lnTo>
                  <a:lnTo>
                    <a:pt x="259" y="373"/>
                  </a:lnTo>
                  <a:lnTo>
                    <a:pt x="119" y="326"/>
                  </a:lnTo>
                  <a:lnTo>
                    <a:pt x="42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7" name="Freeform 141"/>
            <p:cNvSpPr>
              <a:spLocks/>
            </p:cNvSpPr>
            <p:nvPr/>
          </p:nvSpPr>
          <p:spPr bwMode="auto">
            <a:xfrm>
              <a:off x="3877" y="1817"/>
              <a:ext cx="837" cy="129"/>
            </a:xfrm>
            <a:custGeom>
              <a:avLst/>
              <a:gdLst/>
              <a:ahLst/>
              <a:cxnLst>
                <a:cxn ang="0">
                  <a:pos x="2510" y="218"/>
                </a:cxn>
                <a:cxn ang="0">
                  <a:pos x="2460" y="212"/>
                </a:cxn>
                <a:cxn ang="0">
                  <a:pos x="2377" y="212"/>
                </a:cxn>
                <a:cxn ang="0">
                  <a:pos x="2195" y="242"/>
                </a:cxn>
                <a:cxn ang="0">
                  <a:pos x="2006" y="304"/>
                </a:cxn>
                <a:cxn ang="0">
                  <a:pos x="1752" y="366"/>
                </a:cxn>
                <a:cxn ang="0">
                  <a:pos x="1606" y="383"/>
                </a:cxn>
                <a:cxn ang="0">
                  <a:pos x="1444" y="389"/>
                </a:cxn>
                <a:cxn ang="0">
                  <a:pos x="1248" y="373"/>
                </a:cxn>
                <a:cxn ang="0">
                  <a:pos x="1030" y="343"/>
                </a:cxn>
                <a:cxn ang="0">
                  <a:pos x="764" y="312"/>
                </a:cxn>
                <a:cxn ang="0">
                  <a:pos x="484" y="266"/>
                </a:cxn>
                <a:cxn ang="0">
                  <a:pos x="232" y="188"/>
                </a:cxn>
                <a:cxn ang="0">
                  <a:pos x="56" y="78"/>
                </a:cxn>
                <a:cxn ang="0">
                  <a:pos x="0" y="24"/>
                </a:cxn>
                <a:cxn ang="0">
                  <a:pos x="41" y="0"/>
                </a:cxn>
              </a:cxnLst>
              <a:rect l="0" t="0" r="r" b="b"/>
              <a:pathLst>
                <a:path w="2510" h="389">
                  <a:moveTo>
                    <a:pt x="2510" y="218"/>
                  </a:moveTo>
                  <a:lnTo>
                    <a:pt x="2460" y="212"/>
                  </a:lnTo>
                  <a:lnTo>
                    <a:pt x="2377" y="212"/>
                  </a:lnTo>
                  <a:lnTo>
                    <a:pt x="2195" y="242"/>
                  </a:lnTo>
                  <a:lnTo>
                    <a:pt x="2006" y="304"/>
                  </a:lnTo>
                  <a:lnTo>
                    <a:pt x="1752" y="366"/>
                  </a:lnTo>
                  <a:lnTo>
                    <a:pt x="1606" y="383"/>
                  </a:lnTo>
                  <a:lnTo>
                    <a:pt x="1444" y="389"/>
                  </a:lnTo>
                  <a:lnTo>
                    <a:pt x="1248" y="373"/>
                  </a:lnTo>
                  <a:lnTo>
                    <a:pt x="1030" y="343"/>
                  </a:lnTo>
                  <a:lnTo>
                    <a:pt x="764" y="312"/>
                  </a:lnTo>
                  <a:lnTo>
                    <a:pt x="484" y="266"/>
                  </a:lnTo>
                  <a:lnTo>
                    <a:pt x="232" y="188"/>
                  </a:lnTo>
                  <a:lnTo>
                    <a:pt x="56" y="78"/>
                  </a:lnTo>
                  <a:lnTo>
                    <a:pt x="0" y="24"/>
                  </a:lnTo>
                  <a:lnTo>
                    <a:pt x="41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8" name="Oval 142"/>
            <p:cNvSpPr>
              <a:spLocks noChangeArrowheads="1"/>
            </p:cNvSpPr>
            <p:nvPr/>
          </p:nvSpPr>
          <p:spPr bwMode="auto">
            <a:xfrm>
              <a:off x="3975" y="1788"/>
              <a:ext cx="58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199" name="Freeform 143"/>
            <p:cNvSpPr>
              <a:spLocks/>
            </p:cNvSpPr>
            <p:nvPr/>
          </p:nvSpPr>
          <p:spPr bwMode="auto">
            <a:xfrm>
              <a:off x="4311" y="1944"/>
              <a:ext cx="73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60"/>
                </a:cxn>
                <a:cxn ang="0">
                  <a:pos x="100" y="202"/>
                </a:cxn>
                <a:cxn ang="0">
                  <a:pos x="149" y="255"/>
                </a:cxn>
                <a:cxn ang="0">
                  <a:pos x="189" y="209"/>
                </a:cxn>
                <a:cxn ang="0">
                  <a:pos x="219" y="124"/>
                </a:cxn>
                <a:cxn ang="0">
                  <a:pos x="219" y="75"/>
                </a:cxn>
                <a:cxn ang="0">
                  <a:pos x="197" y="39"/>
                </a:cxn>
                <a:cxn ang="0">
                  <a:pos x="141" y="14"/>
                </a:cxn>
              </a:cxnLst>
              <a:rect l="0" t="0" r="r" b="b"/>
              <a:pathLst>
                <a:path w="219" h="255">
                  <a:moveTo>
                    <a:pt x="0" y="0"/>
                  </a:moveTo>
                  <a:lnTo>
                    <a:pt x="22" y="60"/>
                  </a:lnTo>
                  <a:lnTo>
                    <a:pt x="100" y="202"/>
                  </a:lnTo>
                  <a:lnTo>
                    <a:pt x="149" y="255"/>
                  </a:lnTo>
                  <a:lnTo>
                    <a:pt x="189" y="209"/>
                  </a:lnTo>
                  <a:lnTo>
                    <a:pt x="219" y="124"/>
                  </a:lnTo>
                  <a:lnTo>
                    <a:pt x="219" y="75"/>
                  </a:lnTo>
                  <a:lnTo>
                    <a:pt x="197" y="39"/>
                  </a:lnTo>
                  <a:lnTo>
                    <a:pt x="141" y="1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0" name="Line 144"/>
            <p:cNvSpPr>
              <a:spLocks noChangeShapeType="1"/>
            </p:cNvSpPr>
            <p:nvPr/>
          </p:nvSpPr>
          <p:spPr bwMode="auto">
            <a:xfrm>
              <a:off x="4547" y="1915"/>
              <a:ext cx="40" cy="2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1" name="Line 145"/>
            <p:cNvSpPr>
              <a:spLocks noChangeShapeType="1"/>
            </p:cNvSpPr>
            <p:nvPr/>
          </p:nvSpPr>
          <p:spPr bwMode="auto">
            <a:xfrm>
              <a:off x="4641" y="1892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2" name="Freeform 146"/>
            <p:cNvSpPr>
              <a:spLocks/>
            </p:cNvSpPr>
            <p:nvPr/>
          </p:nvSpPr>
          <p:spPr bwMode="auto">
            <a:xfrm>
              <a:off x="4585" y="1902"/>
              <a:ext cx="68" cy="34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1" y="78"/>
                </a:cxn>
                <a:cxn ang="0">
                  <a:pos x="83" y="39"/>
                </a:cxn>
                <a:cxn ang="0">
                  <a:pos x="203" y="0"/>
                </a:cxn>
              </a:cxnLst>
              <a:rect l="0" t="0" r="r" b="b"/>
              <a:pathLst>
                <a:path w="203" h="101">
                  <a:moveTo>
                    <a:pt x="0" y="101"/>
                  </a:moveTo>
                  <a:lnTo>
                    <a:pt x="21" y="78"/>
                  </a:lnTo>
                  <a:lnTo>
                    <a:pt x="83" y="39"/>
                  </a:lnTo>
                  <a:lnTo>
                    <a:pt x="203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3" name="Freeform 147"/>
            <p:cNvSpPr>
              <a:spLocks/>
            </p:cNvSpPr>
            <p:nvPr/>
          </p:nvSpPr>
          <p:spPr bwMode="auto">
            <a:xfrm>
              <a:off x="3891" y="1814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9" y="109"/>
                </a:cxn>
                <a:cxn ang="0">
                  <a:pos x="169" y="134"/>
                </a:cxn>
                <a:cxn ang="0">
                  <a:pos x="211" y="125"/>
                </a:cxn>
                <a:cxn ang="0">
                  <a:pos x="219" y="77"/>
                </a:cxn>
                <a:cxn ang="0">
                  <a:pos x="162" y="62"/>
                </a:cxn>
                <a:cxn ang="0">
                  <a:pos x="99" y="55"/>
                </a:cxn>
                <a:cxn ang="0">
                  <a:pos x="57" y="23"/>
                </a:cxn>
                <a:cxn ang="0">
                  <a:pos x="42" y="8"/>
                </a:cxn>
              </a:cxnLst>
              <a:rect l="0" t="0" r="r" b="b"/>
              <a:pathLst>
                <a:path w="219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9" y="109"/>
                  </a:lnTo>
                  <a:lnTo>
                    <a:pt x="169" y="134"/>
                  </a:lnTo>
                  <a:lnTo>
                    <a:pt x="211" y="125"/>
                  </a:lnTo>
                  <a:lnTo>
                    <a:pt x="219" y="77"/>
                  </a:lnTo>
                  <a:lnTo>
                    <a:pt x="162" y="62"/>
                  </a:lnTo>
                  <a:lnTo>
                    <a:pt x="99" y="55"/>
                  </a:lnTo>
                  <a:lnTo>
                    <a:pt x="57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4" name="Freeform 148"/>
            <p:cNvSpPr>
              <a:spLocks/>
            </p:cNvSpPr>
            <p:nvPr/>
          </p:nvSpPr>
          <p:spPr bwMode="auto">
            <a:xfrm>
              <a:off x="4073" y="1783"/>
              <a:ext cx="38" cy="1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10"/>
                </a:cxn>
                <a:cxn ang="0">
                  <a:pos x="77" y="41"/>
                </a:cxn>
                <a:cxn ang="0">
                  <a:pos x="92" y="126"/>
                </a:cxn>
                <a:cxn ang="0">
                  <a:pos x="112" y="188"/>
                </a:cxn>
                <a:cxn ang="0">
                  <a:pos x="83" y="282"/>
                </a:cxn>
                <a:cxn ang="0">
                  <a:pos x="35" y="351"/>
                </a:cxn>
                <a:cxn ang="0">
                  <a:pos x="7" y="383"/>
                </a:cxn>
              </a:cxnLst>
              <a:rect l="0" t="0" r="r" b="b"/>
              <a:pathLst>
                <a:path w="112" h="383">
                  <a:moveTo>
                    <a:pt x="0" y="0"/>
                  </a:moveTo>
                  <a:lnTo>
                    <a:pt x="35" y="10"/>
                  </a:lnTo>
                  <a:lnTo>
                    <a:pt x="77" y="41"/>
                  </a:lnTo>
                  <a:lnTo>
                    <a:pt x="92" y="126"/>
                  </a:lnTo>
                  <a:lnTo>
                    <a:pt x="112" y="188"/>
                  </a:lnTo>
                  <a:lnTo>
                    <a:pt x="83" y="282"/>
                  </a:lnTo>
                  <a:lnTo>
                    <a:pt x="35" y="351"/>
                  </a:lnTo>
                  <a:lnTo>
                    <a:pt x="7" y="3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5" name="Freeform 149"/>
            <p:cNvSpPr>
              <a:spLocks/>
            </p:cNvSpPr>
            <p:nvPr/>
          </p:nvSpPr>
          <p:spPr bwMode="auto">
            <a:xfrm>
              <a:off x="4120" y="1873"/>
              <a:ext cx="122" cy="48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2" y="25"/>
                </a:cxn>
                <a:cxn ang="0">
                  <a:pos x="147" y="0"/>
                </a:cxn>
                <a:cxn ang="0">
                  <a:pos x="216" y="2"/>
                </a:cxn>
                <a:cxn ang="0">
                  <a:pos x="287" y="10"/>
                </a:cxn>
                <a:cxn ang="0">
                  <a:pos x="366" y="25"/>
                </a:cxn>
                <a:cxn ang="0">
                  <a:pos x="357" y="42"/>
                </a:cxn>
                <a:cxn ang="0">
                  <a:pos x="287" y="87"/>
                </a:cxn>
                <a:cxn ang="0">
                  <a:pos x="252" y="111"/>
                </a:cxn>
                <a:cxn ang="0">
                  <a:pos x="204" y="142"/>
                </a:cxn>
                <a:cxn ang="0">
                  <a:pos x="134" y="133"/>
                </a:cxn>
                <a:cxn ang="0">
                  <a:pos x="85" y="119"/>
                </a:cxn>
              </a:cxnLst>
              <a:rect l="0" t="0" r="r" b="b"/>
              <a:pathLst>
                <a:path w="366" h="142">
                  <a:moveTo>
                    <a:pt x="0" y="42"/>
                  </a:moveTo>
                  <a:lnTo>
                    <a:pt x="42" y="25"/>
                  </a:lnTo>
                  <a:lnTo>
                    <a:pt x="147" y="0"/>
                  </a:lnTo>
                  <a:lnTo>
                    <a:pt x="216" y="2"/>
                  </a:lnTo>
                  <a:lnTo>
                    <a:pt x="287" y="10"/>
                  </a:lnTo>
                  <a:lnTo>
                    <a:pt x="366" y="25"/>
                  </a:lnTo>
                  <a:lnTo>
                    <a:pt x="357" y="42"/>
                  </a:lnTo>
                  <a:lnTo>
                    <a:pt x="287" y="87"/>
                  </a:lnTo>
                  <a:lnTo>
                    <a:pt x="252" y="111"/>
                  </a:lnTo>
                  <a:lnTo>
                    <a:pt x="204" y="142"/>
                  </a:lnTo>
                  <a:lnTo>
                    <a:pt x="134" y="133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6" name="Freeform 150"/>
            <p:cNvSpPr>
              <a:spLocks/>
            </p:cNvSpPr>
            <p:nvPr/>
          </p:nvSpPr>
          <p:spPr bwMode="auto">
            <a:xfrm>
              <a:off x="4723" y="1804"/>
              <a:ext cx="3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5"/>
                </a:cxn>
                <a:cxn ang="0">
                  <a:pos x="105" y="92"/>
                </a:cxn>
                <a:cxn ang="0">
                  <a:pos x="83" y="193"/>
                </a:cxn>
                <a:cxn ang="0">
                  <a:pos x="26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1" y="15"/>
                  </a:lnTo>
                  <a:lnTo>
                    <a:pt x="105" y="92"/>
                  </a:lnTo>
                  <a:lnTo>
                    <a:pt x="83" y="193"/>
                  </a:lnTo>
                  <a:lnTo>
                    <a:pt x="26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7" name="Freeform 151"/>
            <p:cNvSpPr>
              <a:spLocks/>
            </p:cNvSpPr>
            <p:nvPr/>
          </p:nvSpPr>
          <p:spPr bwMode="auto">
            <a:xfrm>
              <a:off x="4305" y="1729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9" y="38"/>
                </a:cxn>
                <a:cxn ang="0">
                  <a:pos x="7" y="70"/>
                </a:cxn>
                <a:cxn ang="0">
                  <a:pos x="0" y="93"/>
                </a:cxn>
              </a:cxnLst>
              <a:rect l="0" t="0" r="r" b="b"/>
              <a:pathLst>
                <a:path w="42" h="93">
                  <a:moveTo>
                    <a:pt x="42" y="0"/>
                  </a:moveTo>
                  <a:lnTo>
                    <a:pt x="29" y="38"/>
                  </a:lnTo>
                  <a:lnTo>
                    <a:pt x="7" y="7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8" name="Freeform 152"/>
            <p:cNvSpPr>
              <a:spLocks/>
            </p:cNvSpPr>
            <p:nvPr/>
          </p:nvSpPr>
          <p:spPr bwMode="auto">
            <a:xfrm>
              <a:off x="4311" y="1729"/>
              <a:ext cx="12" cy="34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9" y="23"/>
                </a:cxn>
                <a:cxn ang="0">
                  <a:pos x="9" y="70"/>
                </a:cxn>
                <a:cxn ang="0">
                  <a:pos x="0" y="102"/>
                </a:cxn>
              </a:cxnLst>
              <a:rect l="0" t="0" r="r" b="b"/>
              <a:pathLst>
                <a:path w="36" h="102">
                  <a:moveTo>
                    <a:pt x="36" y="0"/>
                  </a:moveTo>
                  <a:lnTo>
                    <a:pt x="29" y="23"/>
                  </a:lnTo>
                  <a:lnTo>
                    <a:pt x="9" y="70"/>
                  </a:lnTo>
                  <a:lnTo>
                    <a:pt x="0" y="10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09" name="Freeform 153"/>
            <p:cNvSpPr>
              <a:spLocks/>
            </p:cNvSpPr>
            <p:nvPr/>
          </p:nvSpPr>
          <p:spPr bwMode="auto">
            <a:xfrm>
              <a:off x="4316" y="1706"/>
              <a:ext cx="29" cy="54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56" y="46"/>
                </a:cxn>
                <a:cxn ang="0">
                  <a:pos x="21" y="115"/>
                </a:cxn>
                <a:cxn ang="0">
                  <a:pos x="0" y="162"/>
                </a:cxn>
              </a:cxnLst>
              <a:rect l="0" t="0" r="r" b="b"/>
              <a:pathLst>
                <a:path w="85" h="162">
                  <a:moveTo>
                    <a:pt x="85" y="0"/>
                  </a:moveTo>
                  <a:lnTo>
                    <a:pt x="56" y="46"/>
                  </a:lnTo>
                  <a:lnTo>
                    <a:pt x="21" y="115"/>
                  </a:lnTo>
                  <a:lnTo>
                    <a:pt x="0" y="16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0" name="Freeform 154"/>
            <p:cNvSpPr>
              <a:spLocks/>
            </p:cNvSpPr>
            <p:nvPr/>
          </p:nvSpPr>
          <p:spPr bwMode="auto">
            <a:xfrm>
              <a:off x="4326" y="1685"/>
              <a:ext cx="42" cy="78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10" y="32"/>
                </a:cxn>
                <a:cxn ang="0">
                  <a:pos x="75" y="77"/>
                </a:cxn>
                <a:cxn ang="0">
                  <a:pos x="41" y="132"/>
                </a:cxn>
                <a:cxn ang="0">
                  <a:pos x="13" y="194"/>
                </a:cxn>
                <a:cxn ang="0">
                  <a:pos x="0" y="234"/>
                </a:cxn>
              </a:cxnLst>
              <a:rect l="0" t="0" r="r" b="b"/>
              <a:pathLst>
                <a:path w="126" h="234">
                  <a:moveTo>
                    <a:pt x="126" y="0"/>
                  </a:moveTo>
                  <a:lnTo>
                    <a:pt x="110" y="32"/>
                  </a:lnTo>
                  <a:lnTo>
                    <a:pt x="75" y="77"/>
                  </a:lnTo>
                  <a:lnTo>
                    <a:pt x="41" y="132"/>
                  </a:lnTo>
                  <a:lnTo>
                    <a:pt x="13" y="194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1" name="Freeform 155"/>
            <p:cNvSpPr>
              <a:spLocks/>
            </p:cNvSpPr>
            <p:nvPr/>
          </p:nvSpPr>
          <p:spPr bwMode="auto">
            <a:xfrm>
              <a:off x="4335" y="1692"/>
              <a:ext cx="39" cy="73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91" y="40"/>
                </a:cxn>
                <a:cxn ang="0">
                  <a:pos x="48" y="101"/>
                </a:cxn>
                <a:cxn ang="0">
                  <a:pos x="21" y="155"/>
                </a:cxn>
                <a:cxn ang="0">
                  <a:pos x="0" y="217"/>
                </a:cxn>
              </a:cxnLst>
              <a:rect l="0" t="0" r="r" b="b"/>
              <a:pathLst>
                <a:path w="118" h="217">
                  <a:moveTo>
                    <a:pt x="118" y="0"/>
                  </a:moveTo>
                  <a:lnTo>
                    <a:pt x="91" y="40"/>
                  </a:lnTo>
                  <a:lnTo>
                    <a:pt x="48" y="101"/>
                  </a:lnTo>
                  <a:lnTo>
                    <a:pt x="21" y="155"/>
                  </a:lnTo>
                  <a:lnTo>
                    <a:pt x="0" y="21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2" name="Freeform 156"/>
            <p:cNvSpPr>
              <a:spLocks/>
            </p:cNvSpPr>
            <p:nvPr/>
          </p:nvSpPr>
          <p:spPr bwMode="auto">
            <a:xfrm>
              <a:off x="4347" y="1701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1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1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3" name="Freeform 157"/>
            <p:cNvSpPr>
              <a:spLocks/>
            </p:cNvSpPr>
            <p:nvPr/>
          </p:nvSpPr>
          <p:spPr bwMode="auto">
            <a:xfrm>
              <a:off x="4358" y="1708"/>
              <a:ext cx="33" cy="60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48" y="61"/>
                </a:cxn>
                <a:cxn ang="0">
                  <a:pos x="13" y="138"/>
                </a:cxn>
                <a:cxn ang="0">
                  <a:pos x="0" y="179"/>
                </a:cxn>
              </a:cxnLst>
              <a:rect l="0" t="0" r="r" b="b"/>
              <a:pathLst>
                <a:path w="99" h="179">
                  <a:moveTo>
                    <a:pt x="99" y="0"/>
                  </a:moveTo>
                  <a:lnTo>
                    <a:pt x="48" y="61"/>
                  </a:lnTo>
                  <a:lnTo>
                    <a:pt x="13" y="138"/>
                  </a:lnTo>
                  <a:lnTo>
                    <a:pt x="0" y="17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4" name="Freeform 158"/>
            <p:cNvSpPr>
              <a:spLocks/>
            </p:cNvSpPr>
            <p:nvPr/>
          </p:nvSpPr>
          <p:spPr bwMode="auto">
            <a:xfrm>
              <a:off x="4382" y="1726"/>
              <a:ext cx="27" cy="42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48" y="39"/>
                </a:cxn>
                <a:cxn ang="0">
                  <a:pos x="0" y="126"/>
                </a:cxn>
              </a:cxnLst>
              <a:rect l="0" t="0" r="r" b="b"/>
              <a:pathLst>
                <a:path w="83" h="126">
                  <a:moveTo>
                    <a:pt x="83" y="0"/>
                  </a:moveTo>
                  <a:lnTo>
                    <a:pt x="48" y="39"/>
                  </a:lnTo>
                  <a:lnTo>
                    <a:pt x="0" y="12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5" name="Freeform 159"/>
            <p:cNvSpPr>
              <a:spLocks/>
            </p:cNvSpPr>
            <p:nvPr/>
          </p:nvSpPr>
          <p:spPr bwMode="auto">
            <a:xfrm>
              <a:off x="4396" y="1734"/>
              <a:ext cx="23" cy="36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9"/>
                </a:cxn>
              </a:cxnLst>
              <a:rect l="0" t="0" r="r" b="b"/>
              <a:pathLst>
                <a:path w="70" h="109">
                  <a:moveTo>
                    <a:pt x="70" y="0"/>
                  </a:moveTo>
                  <a:lnTo>
                    <a:pt x="35" y="46"/>
                  </a:lnTo>
                  <a:lnTo>
                    <a:pt x="0" y="10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6" name="Freeform 160"/>
            <p:cNvSpPr>
              <a:spLocks/>
            </p:cNvSpPr>
            <p:nvPr/>
          </p:nvSpPr>
          <p:spPr bwMode="auto">
            <a:xfrm>
              <a:off x="4408" y="1739"/>
              <a:ext cx="19" cy="31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9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9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7" name="Freeform 161"/>
            <p:cNvSpPr>
              <a:spLocks/>
            </p:cNvSpPr>
            <p:nvPr/>
          </p:nvSpPr>
          <p:spPr bwMode="auto">
            <a:xfrm>
              <a:off x="4417" y="1744"/>
              <a:ext cx="19" cy="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21" y="43"/>
                </a:cxn>
                <a:cxn ang="0">
                  <a:pos x="0" y="82"/>
                </a:cxn>
              </a:cxnLst>
              <a:rect l="0" t="0" r="r" b="b"/>
              <a:pathLst>
                <a:path w="56" h="82">
                  <a:moveTo>
                    <a:pt x="56" y="0"/>
                  </a:moveTo>
                  <a:lnTo>
                    <a:pt x="21" y="43"/>
                  </a:lnTo>
                  <a:lnTo>
                    <a:pt x="0" y="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8" name="Freeform 162"/>
            <p:cNvSpPr>
              <a:spLocks/>
            </p:cNvSpPr>
            <p:nvPr/>
          </p:nvSpPr>
          <p:spPr bwMode="auto">
            <a:xfrm>
              <a:off x="4431" y="1748"/>
              <a:ext cx="14" cy="2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39"/>
                </a:cxn>
                <a:cxn ang="0">
                  <a:pos x="0" y="70"/>
                </a:cxn>
              </a:cxnLst>
              <a:rect l="0" t="0" r="r" b="b"/>
              <a:pathLst>
                <a:path w="42" h="70">
                  <a:moveTo>
                    <a:pt x="42" y="0"/>
                  </a:moveTo>
                  <a:lnTo>
                    <a:pt x="11" y="39"/>
                  </a:lnTo>
                  <a:lnTo>
                    <a:pt x="0" y="7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19" name="Freeform 163"/>
            <p:cNvSpPr>
              <a:spLocks/>
            </p:cNvSpPr>
            <p:nvPr/>
          </p:nvSpPr>
          <p:spPr bwMode="auto">
            <a:xfrm>
              <a:off x="4442" y="1754"/>
              <a:ext cx="12" cy="1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5"/>
                </a:cxn>
                <a:cxn ang="0">
                  <a:pos x="0" y="52"/>
                </a:cxn>
              </a:cxnLst>
              <a:rect l="0" t="0" r="r" b="b"/>
              <a:pathLst>
                <a:path w="35" h="52">
                  <a:moveTo>
                    <a:pt x="35" y="0"/>
                  </a:moveTo>
                  <a:lnTo>
                    <a:pt x="7" y="25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0" name="Freeform 164"/>
            <p:cNvSpPr>
              <a:spLocks/>
            </p:cNvSpPr>
            <p:nvPr/>
          </p:nvSpPr>
          <p:spPr bwMode="auto">
            <a:xfrm>
              <a:off x="4370" y="1717"/>
              <a:ext cx="29" cy="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6" h="153">
                  <a:moveTo>
                    <a:pt x="86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1" name="Line 165"/>
            <p:cNvSpPr>
              <a:spLocks noChangeShapeType="1"/>
            </p:cNvSpPr>
            <p:nvPr/>
          </p:nvSpPr>
          <p:spPr bwMode="auto">
            <a:xfrm>
              <a:off x="4554" y="1915"/>
              <a:ext cx="34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2" name="Line 166"/>
            <p:cNvSpPr>
              <a:spLocks noChangeShapeType="1"/>
            </p:cNvSpPr>
            <p:nvPr/>
          </p:nvSpPr>
          <p:spPr bwMode="auto">
            <a:xfrm>
              <a:off x="4559" y="1912"/>
              <a:ext cx="3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3" name="Line 167"/>
            <p:cNvSpPr>
              <a:spLocks noChangeShapeType="1"/>
            </p:cNvSpPr>
            <p:nvPr/>
          </p:nvSpPr>
          <p:spPr bwMode="auto">
            <a:xfrm>
              <a:off x="4569" y="1911"/>
              <a:ext cx="26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4" name="Line 168"/>
            <p:cNvSpPr>
              <a:spLocks noChangeShapeType="1"/>
            </p:cNvSpPr>
            <p:nvPr/>
          </p:nvSpPr>
          <p:spPr bwMode="auto">
            <a:xfrm>
              <a:off x="4574" y="1908"/>
              <a:ext cx="25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5" name="Line 169"/>
            <p:cNvSpPr>
              <a:spLocks noChangeShapeType="1"/>
            </p:cNvSpPr>
            <p:nvPr/>
          </p:nvSpPr>
          <p:spPr bwMode="auto">
            <a:xfrm>
              <a:off x="4580" y="1905"/>
              <a:ext cx="23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6" name="Line 170"/>
            <p:cNvSpPr>
              <a:spLocks noChangeShapeType="1"/>
            </p:cNvSpPr>
            <p:nvPr/>
          </p:nvSpPr>
          <p:spPr bwMode="auto">
            <a:xfrm>
              <a:off x="4587" y="1904"/>
              <a:ext cx="21" cy="14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7" name="Line 171"/>
            <p:cNvSpPr>
              <a:spLocks noChangeShapeType="1"/>
            </p:cNvSpPr>
            <p:nvPr/>
          </p:nvSpPr>
          <p:spPr bwMode="auto">
            <a:xfrm>
              <a:off x="4596" y="1902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8" name="Line 172"/>
            <p:cNvSpPr>
              <a:spLocks noChangeShapeType="1"/>
            </p:cNvSpPr>
            <p:nvPr/>
          </p:nvSpPr>
          <p:spPr bwMode="auto">
            <a:xfrm>
              <a:off x="4603" y="1900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29" name="Line 173"/>
            <p:cNvSpPr>
              <a:spLocks noChangeShapeType="1"/>
            </p:cNvSpPr>
            <p:nvPr/>
          </p:nvSpPr>
          <p:spPr bwMode="auto">
            <a:xfrm>
              <a:off x="4614" y="1898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0" name="Line 174"/>
            <p:cNvSpPr>
              <a:spLocks noChangeShapeType="1"/>
            </p:cNvSpPr>
            <p:nvPr/>
          </p:nvSpPr>
          <p:spPr bwMode="auto">
            <a:xfrm>
              <a:off x="4623" y="1895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1" name="Line 175"/>
            <p:cNvSpPr>
              <a:spLocks noChangeShapeType="1"/>
            </p:cNvSpPr>
            <p:nvPr/>
          </p:nvSpPr>
          <p:spPr bwMode="auto">
            <a:xfrm>
              <a:off x="4634" y="1895"/>
              <a:ext cx="11" cy="9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2" name="Freeform 176"/>
            <p:cNvSpPr>
              <a:spLocks/>
            </p:cNvSpPr>
            <p:nvPr/>
          </p:nvSpPr>
          <p:spPr bwMode="auto">
            <a:xfrm>
              <a:off x="4316" y="1943"/>
              <a:ext cx="4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4" y="131"/>
                </a:cxn>
                <a:cxn ang="0">
                  <a:pos x="94" y="200"/>
                </a:cxn>
                <a:cxn ang="0">
                  <a:pos x="135" y="257"/>
                </a:cxn>
              </a:cxnLst>
              <a:rect l="0" t="0" r="r" b="b"/>
              <a:pathLst>
                <a:path w="135" h="257">
                  <a:moveTo>
                    <a:pt x="0" y="0"/>
                  </a:moveTo>
                  <a:lnTo>
                    <a:pt x="16" y="53"/>
                  </a:lnTo>
                  <a:lnTo>
                    <a:pt x="54" y="131"/>
                  </a:lnTo>
                  <a:lnTo>
                    <a:pt x="94" y="200"/>
                  </a:lnTo>
                  <a:lnTo>
                    <a:pt x="135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3" name="Freeform 177"/>
            <p:cNvSpPr>
              <a:spLocks/>
            </p:cNvSpPr>
            <p:nvPr/>
          </p:nvSpPr>
          <p:spPr bwMode="auto">
            <a:xfrm>
              <a:off x="4320" y="1945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6" y="234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62" y="130"/>
                  </a:lnTo>
                  <a:lnTo>
                    <a:pt x="146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4" name="Line 178"/>
            <p:cNvSpPr>
              <a:spLocks noChangeShapeType="1"/>
            </p:cNvSpPr>
            <p:nvPr/>
          </p:nvSpPr>
          <p:spPr bwMode="auto">
            <a:xfrm>
              <a:off x="4326" y="1945"/>
              <a:ext cx="49" cy="6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5" name="Line 179"/>
            <p:cNvSpPr>
              <a:spLocks noChangeShapeType="1"/>
            </p:cNvSpPr>
            <p:nvPr/>
          </p:nvSpPr>
          <p:spPr bwMode="auto">
            <a:xfrm>
              <a:off x="4334" y="1945"/>
              <a:ext cx="45" cy="5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6" name="Line 180"/>
            <p:cNvSpPr>
              <a:spLocks noChangeShapeType="1"/>
            </p:cNvSpPr>
            <p:nvPr/>
          </p:nvSpPr>
          <p:spPr bwMode="auto">
            <a:xfrm>
              <a:off x="4340" y="1945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7" name="Line 181"/>
            <p:cNvSpPr>
              <a:spLocks noChangeShapeType="1"/>
            </p:cNvSpPr>
            <p:nvPr/>
          </p:nvSpPr>
          <p:spPr bwMode="auto">
            <a:xfrm>
              <a:off x="4346" y="1946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8" name="Freeform 182"/>
            <p:cNvSpPr>
              <a:spLocks/>
            </p:cNvSpPr>
            <p:nvPr/>
          </p:nvSpPr>
          <p:spPr bwMode="auto">
            <a:xfrm>
              <a:off x="4124" y="1883"/>
              <a:ext cx="112" cy="8"/>
            </a:xfrm>
            <a:custGeom>
              <a:avLst/>
              <a:gdLst/>
              <a:ahLst/>
              <a:cxnLst>
                <a:cxn ang="0">
                  <a:pos x="336" y="18"/>
                </a:cxn>
                <a:cxn ang="0">
                  <a:pos x="169" y="0"/>
                </a:cxn>
                <a:cxn ang="0">
                  <a:pos x="128" y="0"/>
                </a:cxn>
                <a:cxn ang="0">
                  <a:pos x="85" y="5"/>
                </a:cxn>
                <a:cxn ang="0">
                  <a:pos x="0" y="22"/>
                </a:cxn>
              </a:cxnLst>
              <a:rect l="0" t="0" r="r" b="b"/>
              <a:pathLst>
                <a:path w="336" h="22">
                  <a:moveTo>
                    <a:pt x="336" y="18"/>
                  </a:moveTo>
                  <a:lnTo>
                    <a:pt x="169" y="0"/>
                  </a:lnTo>
                  <a:lnTo>
                    <a:pt x="128" y="0"/>
                  </a:lnTo>
                  <a:lnTo>
                    <a:pt x="85" y="5"/>
                  </a:lnTo>
                  <a:lnTo>
                    <a:pt x="0" y="2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39" name="Freeform 183"/>
            <p:cNvSpPr>
              <a:spLocks/>
            </p:cNvSpPr>
            <p:nvPr/>
          </p:nvSpPr>
          <p:spPr bwMode="auto">
            <a:xfrm>
              <a:off x="4129" y="1892"/>
              <a:ext cx="94" cy="6"/>
            </a:xfrm>
            <a:custGeom>
              <a:avLst/>
              <a:gdLst/>
              <a:ahLst/>
              <a:cxnLst>
                <a:cxn ang="0">
                  <a:pos x="281" y="16"/>
                </a:cxn>
                <a:cxn ang="0">
                  <a:pos x="142" y="0"/>
                </a:cxn>
                <a:cxn ang="0">
                  <a:pos x="73" y="0"/>
                </a:cxn>
                <a:cxn ang="0">
                  <a:pos x="0" y="8"/>
                </a:cxn>
              </a:cxnLst>
              <a:rect l="0" t="0" r="r" b="b"/>
              <a:pathLst>
                <a:path w="281" h="16">
                  <a:moveTo>
                    <a:pt x="281" y="16"/>
                  </a:moveTo>
                  <a:lnTo>
                    <a:pt x="142" y="0"/>
                  </a:lnTo>
                  <a:lnTo>
                    <a:pt x="73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0" name="Oval 184"/>
            <p:cNvSpPr>
              <a:spLocks noChangeArrowheads="1"/>
            </p:cNvSpPr>
            <p:nvPr/>
          </p:nvSpPr>
          <p:spPr bwMode="auto">
            <a:xfrm>
              <a:off x="3996" y="1788"/>
              <a:ext cx="12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1" name="Freeform 185"/>
            <p:cNvSpPr>
              <a:spLocks/>
            </p:cNvSpPr>
            <p:nvPr/>
          </p:nvSpPr>
          <p:spPr bwMode="auto">
            <a:xfrm>
              <a:off x="4137" y="1899"/>
              <a:ext cx="72" cy="6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1" y="2"/>
                </a:cxn>
                <a:cxn ang="0">
                  <a:pos x="57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1" y="2"/>
                  </a:lnTo>
                  <a:lnTo>
                    <a:pt x="57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2" name="Freeform 186"/>
            <p:cNvSpPr>
              <a:spLocks/>
            </p:cNvSpPr>
            <p:nvPr/>
          </p:nvSpPr>
          <p:spPr bwMode="auto">
            <a:xfrm>
              <a:off x="4144" y="1907"/>
              <a:ext cx="52" cy="7"/>
            </a:xfrm>
            <a:custGeom>
              <a:avLst/>
              <a:gdLst/>
              <a:ahLst/>
              <a:cxnLst>
                <a:cxn ang="0">
                  <a:pos x="156" y="22"/>
                </a:cxn>
                <a:cxn ang="0">
                  <a:pos x="79" y="4"/>
                </a:cxn>
                <a:cxn ang="0">
                  <a:pos x="40" y="2"/>
                </a:cxn>
                <a:cxn ang="0">
                  <a:pos x="0" y="0"/>
                </a:cxn>
              </a:cxnLst>
              <a:rect l="0" t="0" r="r" b="b"/>
              <a:pathLst>
                <a:path w="156" h="22">
                  <a:moveTo>
                    <a:pt x="156" y="22"/>
                  </a:moveTo>
                  <a:lnTo>
                    <a:pt x="79" y="4"/>
                  </a:lnTo>
                  <a:lnTo>
                    <a:pt x="40" y="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3" name="Oval 187"/>
            <p:cNvSpPr>
              <a:spLocks noChangeArrowheads="1"/>
            </p:cNvSpPr>
            <p:nvPr/>
          </p:nvSpPr>
          <p:spPr bwMode="auto">
            <a:xfrm>
              <a:off x="3989" y="1801"/>
              <a:ext cx="30" cy="3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4" name="Freeform 188"/>
            <p:cNvSpPr>
              <a:spLocks/>
            </p:cNvSpPr>
            <p:nvPr/>
          </p:nvSpPr>
          <p:spPr bwMode="auto">
            <a:xfrm>
              <a:off x="4751" y="1786"/>
              <a:ext cx="121" cy="36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18" y="0"/>
                </a:cxn>
                <a:cxn ang="0">
                  <a:pos x="270" y="1"/>
                </a:cxn>
                <a:cxn ang="0">
                  <a:pos x="175" y="22"/>
                </a:cxn>
                <a:cxn ang="0">
                  <a:pos x="0" y="107"/>
                </a:cxn>
              </a:cxnLst>
              <a:rect l="0" t="0" r="r" b="b"/>
              <a:pathLst>
                <a:path w="363" h="107">
                  <a:moveTo>
                    <a:pt x="363" y="0"/>
                  </a:moveTo>
                  <a:lnTo>
                    <a:pt x="318" y="0"/>
                  </a:lnTo>
                  <a:lnTo>
                    <a:pt x="270" y="1"/>
                  </a:lnTo>
                  <a:lnTo>
                    <a:pt x="175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5" name="Freeform 189"/>
            <p:cNvSpPr>
              <a:spLocks/>
            </p:cNvSpPr>
            <p:nvPr/>
          </p:nvSpPr>
          <p:spPr bwMode="auto">
            <a:xfrm>
              <a:off x="4748" y="1873"/>
              <a:ext cx="108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" y="101"/>
                </a:cxn>
                <a:cxn ang="0">
                  <a:pos x="324" y="166"/>
                </a:cxn>
              </a:cxnLst>
              <a:rect l="0" t="0" r="r" b="b"/>
              <a:pathLst>
                <a:path w="324" h="166">
                  <a:moveTo>
                    <a:pt x="0" y="0"/>
                  </a:moveTo>
                  <a:lnTo>
                    <a:pt x="154" y="101"/>
                  </a:lnTo>
                  <a:lnTo>
                    <a:pt x="324" y="16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6" name="Line 190"/>
            <p:cNvSpPr>
              <a:spLocks noChangeShapeType="1"/>
            </p:cNvSpPr>
            <p:nvPr/>
          </p:nvSpPr>
          <p:spPr bwMode="auto">
            <a:xfrm flipH="1">
              <a:off x="4755" y="1793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7" name="Line 191"/>
            <p:cNvSpPr>
              <a:spLocks noChangeShapeType="1"/>
            </p:cNvSpPr>
            <p:nvPr/>
          </p:nvSpPr>
          <p:spPr bwMode="auto">
            <a:xfrm flipH="1">
              <a:off x="4758" y="1806"/>
              <a:ext cx="98" cy="3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8" name="Line 192"/>
            <p:cNvSpPr>
              <a:spLocks noChangeShapeType="1"/>
            </p:cNvSpPr>
            <p:nvPr/>
          </p:nvSpPr>
          <p:spPr bwMode="auto">
            <a:xfrm flipH="1">
              <a:off x="4758" y="1848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49" name="Line 193"/>
            <p:cNvSpPr>
              <a:spLocks noChangeShapeType="1"/>
            </p:cNvSpPr>
            <p:nvPr/>
          </p:nvSpPr>
          <p:spPr bwMode="auto">
            <a:xfrm flipH="1">
              <a:off x="4758" y="1832"/>
              <a:ext cx="56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0" name="Line 194"/>
            <p:cNvSpPr>
              <a:spLocks noChangeShapeType="1"/>
            </p:cNvSpPr>
            <p:nvPr/>
          </p:nvSpPr>
          <p:spPr bwMode="auto">
            <a:xfrm>
              <a:off x="4754" y="1860"/>
              <a:ext cx="92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1" name="Freeform 195"/>
            <p:cNvSpPr>
              <a:spLocks/>
            </p:cNvSpPr>
            <p:nvPr/>
          </p:nvSpPr>
          <p:spPr bwMode="auto">
            <a:xfrm>
              <a:off x="4752" y="1867"/>
              <a:ext cx="101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1"/>
                </a:cxn>
                <a:cxn ang="0">
                  <a:pos x="303" y="145"/>
                </a:cxn>
              </a:cxnLst>
              <a:rect l="0" t="0" r="r" b="b"/>
              <a:pathLst>
                <a:path w="303" h="145">
                  <a:moveTo>
                    <a:pt x="0" y="0"/>
                  </a:moveTo>
                  <a:lnTo>
                    <a:pt x="143" y="91"/>
                  </a:lnTo>
                  <a:lnTo>
                    <a:pt x="303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2" name="Line 196"/>
            <p:cNvSpPr>
              <a:spLocks noChangeShapeType="1"/>
            </p:cNvSpPr>
            <p:nvPr/>
          </p:nvSpPr>
          <p:spPr bwMode="auto">
            <a:xfrm>
              <a:off x="4757" y="1854"/>
              <a:ext cx="62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3" name="Line 197"/>
            <p:cNvSpPr>
              <a:spLocks noChangeShapeType="1"/>
            </p:cNvSpPr>
            <p:nvPr/>
          </p:nvSpPr>
          <p:spPr bwMode="auto">
            <a:xfrm flipV="1">
              <a:off x="4736" y="1800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4" name="Line 198"/>
            <p:cNvSpPr>
              <a:spLocks noChangeShapeType="1"/>
            </p:cNvSpPr>
            <p:nvPr/>
          </p:nvSpPr>
          <p:spPr bwMode="auto">
            <a:xfrm flipV="1">
              <a:off x="4742" y="1800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5" name="Line 199"/>
            <p:cNvSpPr>
              <a:spLocks noChangeShapeType="1"/>
            </p:cNvSpPr>
            <p:nvPr/>
          </p:nvSpPr>
          <p:spPr bwMode="auto">
            <a:xfrm flipH="1">
              <a:off x="4747" y="1800"/>
              <a:ext cx="27" cy="1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6" name="Line 200"/>
            <p:cNvSpPr>
              <a:spLocks noChangeShapeType="1"/>
            </p:cNvSpPr>
            <p:nvPr/>
          </p:nvSpPr>
          <p:spPr bwMode="auto">
            <a:xfrm>
              <a:off x="4742" y="1877"/>
              <a:ext cx="33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57" name="Line 201"/>
            <p:cNvSpPr>
              <a:spLocks noChangeShapeType="1"/>
            </p:cNvSpPr>
            <p:nvPr/>
          </p:nvSpPr>
          <p:spPr bwMode="auto">
            <a:xfrm>
              <a:off x="4736" y="1882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202"/>
          <p:cNvGrpSpPr>
            <a:grpSpLocks/>
          </p:cNvGrpSpPr>
          <p:nvPr/>
        </p:nvGrpSpPr>
        <p:grpSpPr bwMode="auto">
          <a:xfrm>
            <a:off x="4343400" y="2446338"/>
            <a:ext cx="2963863" cy="1146175"/>
            <a:chOff x="3877" y="1486"/>
            <a:chExt cx="1867" cy="722"/>
          </a:xfrm>
        </p:grpSpPr>
        <p:sp>
          <p:nvSpPr>
            <p:cNvPr id="45259" name="Freeform 203"/>
            <p:cNvSpPr>
              <a:spLocks/>
            </p:cNvSpPr>
            <p:nvPr/>
          </p:nvSpPr>
          <p:spPr bwMode="auto">
            <a:xfrm>
              <a:off x="4459" y="1564"/>
              <a:ext cx="828" cy="54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5" y="140"/>
                </a:cxn>
                <a:cxn ang="0">
                  <a:pos x="56" y="117"/>
                </a:cxn>
                <a:cxn ang="0">
                  <a:pos x="98" y="101"/>
                </a:cxn>
                <a:cxn ang="0">
                  <a:pos x="168" y="78"/>
                </a:cxn>
                <a:cxn ang="0">
                  <a:pos x="238" y="54"/>
                </a:cxn>
                <a:cxn ang="0">
                  <a:pos x="364" y="31"/>
                </a:cxn>
                <a:cxn ang="0">
                  <a:pos x="442" y="14"/>
                </a:cxn>
                <a:cxn ang="0">
                  <a:pos x="519" y="14"/>
                </a:cxn>
                <a:cxn ang="0">
                  <a:pos x="610" y="0"/>
                </a:cxn>
                <a:cxn ang="0">
                  <a:pos x="716" y="0"/>
                </a:cxn>
                <a:cxn ang="0">
                  <a:pos x="821" y="0"/>
                </a:cxn>
                <a:cxn ang="0">
                  <a:pos x="877" y="0"/>
                </a:cxn>
                <a:cxn ang="0">
                  <a:pos x="975" y="0"/>
                </a:cxn>
                <a:cxn ang="0">
                  <a:pos x="1066" y="0"/>
                </a:cxn>
                <a:cxn ang="0">
                  <a:pos x="1165" y="0"/>
                </a:cxn>
                <a:cxn ang="0">
                  <a:pos x="1206" y="0"/>
                </a:cxn>
                <a:cxn ang="0">
                  <a:pos x="1367" y="14"/>
                </a:cxn>
                <a:cxn ang="0">
                  <a:pos x="1529" y="31"/>
                </a:cxn>
                <a:cxn ang="0">
                  <a:pos x="1669" y="39"/>
                </a:cxn>
                <a:cxn ang="0">
                  <a:pos x="1809" y="46"/>
                </a:cxn>
                <a:cxn ang="0">
                  <a:pos x="1894" y="60"/>
                </a:cxn>
                <a:cxn ang="0">
                  <a:pos x="2019" y="78"/>
                </a:cxn>
                <a:cxn ang="0">
                  <a:pos x="2216" y="101"/>
                </a:cxn>
                <a:cxn ang="0">
                  <a:pos x="2342" y="109"/>
                </a:cxn>
                <a:cxn ang="0">
                  <a:pos x="2433" y="124"/>
                </a:cxn>
                <a:cxn ang="0">
                  <a:pos x="2483" y="132"/>
                </a:cxn>
              </a:cxnLst>
              <a:rect l="0" t="0" r="r" b="b"/>
              <a:pathLst>
                <a:path w="2483" h="162">
                  <a:moveTo>
                    <a:pt x="0" y="162"/>
                  </a:moveTo>
                  <a:lnTo>
                    <a:pt x="15" y="140"/>
                  </a:lnTo>
                  <a:lnTo>
                    <a:pt x="56" y="117"/>
                  </a:lnTo>
                  <a:lnTo>
                    <a:pt x="98" y="101"/>
                  </a:lnTo>
                  <a:lnTo>
                    <a:pt x="168" y="78"/>
                  </a:lnTo>
                  <a:lnTo>
                    <a:pt x="238" y="54"/>
                  </a:lnTo>
                  <a:lnTo>
                    <a:pt x="364" y="31"/>
                  </a:lnTo>
                  <a:lnTo>
                    <a:pt x="442" y="14"/>
                  </a:lnTo>
                  <a:lnTo>
                    <a:pt x="519" y="14"/>
                  </a:lnTo>
                  <a:lnTo>
                    <a:pt x="610" y="0"/>
                  </a:lnTo>
                  <a:lnTo>
                    <a:pt x="716" y="0"/>
                  </a:lnTo>
                  <a:lnTo>
                    <a:pt x="821" y="0"/>
                  </a:lnTo>
                  <a:lnTo>
                    <a:pt x="877" y="0"/>
                  </a:lnTo>
                  <a:lnTo>
                    <a:pt x="975" y="0"/>
                  </a:lnTo>
                  <a:lnTo>
                    <a:pt x="1066" y="0"/>
                  </a:lnTo>
                  <a:lnTo>
                    <a:pt x="1165" y="0"/>
                  </a:lnTo>
                  <a:lnTo>
                    <a:pt x="1206" y="0"/>
                  </a:lnTo>
                  <a:lnTo>
                    <a:pt x="1367" y="14"/>
                  </a:lnTo>
                  <a:lnTo>
                    <a:pt x="1529" y="31"/>
                  </a:lnTo>
                  <a:lnTo>
                    <a:pt x="1669" y="39"/>
                  </a:lnTo>
                  <a:lnTo>
                    <a:pt x="1809" y="46"/>
                  </a:lnTo>
                  <a:lnTo>
                    <a:pt x="1894" y="60"/>
                  </a:lnTo>
                  <a:lnTo>
                    <a:pt x="2019" y="78"/>
                  </a:lnTo>
                  <a:lnTo>
                    <a:pt x="2216" y="101"/>
                  </a:lnTo>
                  <a:lnTo>
                    <a:pt x="2342" y="109"/>
                  </a:lnTo>
                  <a:lnTo>
                    <a:pt x="2433" y="124"/>
                  </a:lnTo>
                  <a:lnTo>
                    <a:pt x="2483" y="13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0" name="Freeform 204"/>
            <p:cNvSpPr>
              <a:spLocks/>
            </p:cNvSpPr>
            <p:nvPr/>
          </p:nvSpPr>
          <p:spPr bwMode="auto">
            <a:xfrm>
              <a:off x="4866" y="1486"/>
              <a:ext cx="72" cy="81"/>
            </a:xfrm>
            <a:custGeom>
              <a:avLst/>
              <a:gdLst/>
              <a:ahLst/>
              <a:cxnLst>
                <a:cxn ang="0">
                  <a:pos x="0" y="244"/>
                </a:cxn>
                <a:cxn ang="0">
                  <a:pos x="57" y="142"/>
                </a:cxn>
                <a:cxn ang="0">
                  <a:pos x="70" y="149"/>
                </a:cxn>
                <a:cxn ang="0">
                  <a:pos x="141" y="64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4">
                  <a:moveTo>
                    <a:pt x="0" y="244"/>
                  </a:moveTo>
                  <a:lnTo>
                    <a:pt x="57" y="142"/>
                  </a:lnTo>
                  <a:lnTo>
                    <a:pt x="70" y="149"/>
                  </a:lnTo>
                  <a:lnTo>
                    <a:pt x="141" y="64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1" name="Freeform 205"/>
            <p:cNvSpPr>
              <a:spLocks/>
            </p:cNvSpPr>
            <p:nvPr/>
          </p:nvSpPr>
          <p:spPr bwMode="auto">
            <a:xfrm>
              <a:off x="4936" y="1489"/>
              <a:ext cx="100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3"/>
                </a:cxn>
                <a:cxn ang="0">
                  <a:pos x="97" y="102"/>
                </a:cxn>
                <a:cxn ang="0">
                  <a:pos x="145" y="139"/>
                </a:cxn>
                <a:cxn ang="0">
                  <a:pos x="195" y="170"/>
                </a:cxn>
                <a:cxn ang="0">
                  <a:pos x="237" y="194"/>
                </a:cxn>
                <a:cxn ang="0">
                  <a:pos x="300" y="234"/>
                </a:cxn>
              </a:cxnLst>
              <a:rect l="0" t="0" r="r" b="b"/>
              <a:pathLst>
                <a:path w="300" h="234">
                  <a:moveTo>
                    <a:pt x="0" y="0"/>
                  </a:moveTo>
                  <a:lnTo>
                    <a:pt x="62" y="63"/>
                  </a:lnTo>
                  <a:lnTo>
                    <a:pt x="97" y="102"/>
                  </a:lnTo>
                  <a:lnTo>
                    <a:pt x="145" y="139"/>
                  </a:lnTo>
                  <a:lnTo>
                    <a:pt x="195" y="170"/>
                  </a:lnTo>
                  <a:lnTo>
                    <a:pt x="237" y="194"/>
                  </a:lnTo>
                  <a:lnTo>
                    <a:pt x="30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2" name="Line 206"/>
            <p:cNvSpPr>
              <a:spLocks noChangeShapeType="1"/>
            </p:cNvSpPr>
            <p:nvPr/>
          </p:nvSpPr>
          <p:spPr bwMode="auto">
            <a:xfrm flipH="1">
              <a:off x="5022" y="1567"/>
              <a:ext cx="12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3" name="Freeform 207"/>
            <p:cNvSpPr>
              <a:spLocks/>
            </p:cNvSpPr>
            <p:nvPr/>
          </p:nvSpPr>
          <p:spPr bwMode="auto">
            <a:xfrm>
              <a:off x="5280" y="1590"/>
              <a:ext cx="163" cy="145"/>
            </a:xfrm>
            <a:custGeom>
              <a:avLst/>
              <a:gdLst/>
              <a:ahLst/>
              <a:cxnLst>
                <a:cxn ang="0">
                  <a:pos x="21" y="54"/>
                </a:cxn>
                <a:cxn ang="0">
                  <a:pos x="91" y="39"/>
                </a:cxn>
                <a:cxn ang="0">
                  <a:pos x="188" y="39"/>
                </a:cxn>
                <a:cxn ang="0">
                  <a:pos x="385" y="0"/>
                </a:cxn>
                <a:cxn ang="0">
                  <a:pos x="484" y="0"/>
                </a:cxn>
                <a:cxn ang="0">
                  <a:pos x="490" y="23"/>
                </a:cxn>
                <a:cxn ang="0">
                  <a:pos x="476" y="39"/>
                </a:cxn>
                <a:cxn ang="0">
                  <a:pos x="427" y="69"/>
                </a:cxn>
                <a:cxn ang="0">
                  <a:pos x="370" y="107"/>
                </a:cxn>
                <a:cxn ang="0">
                  <a:pos x="307" y="146"/>
                </a:cxn>
                <a:cxn ang="0">
                  <a:pos x="259" y="178"/>
                </a:cxn>
                <a:cxn ang="0">
                  <a:pos x="280" y="241"/>
                </a:cxn>
                <a:cxn ang="0">
                  <a:pos x="392" y="326"/>
                </a:cxn>
                <a:cxn ang="0">
                  <a:pos x="427" y="404"/>
                </a:cxn>
                <a:cxn ang="0">
                  <a:pos x="434" y="435"/>
                </a:cxn>
                <a:cxn ang="0">
                  <a:pos x="357" y="421"/>
                </a:cxn>
                <a:cxn ang="0">
                  <a:pos x="259" y="373"/>
                </a:cxn>
                <a:cxn ang="0">
                  <a:pos x="118" y="326"/>
                </a:cxn>
                <a:cxn ang="0">
                  <a:pos x="41" y="310"/>
                </a:cxn>
                <a:cxn ang="0">
                  <a:pos x="0" y="310"/>
                </a:cxn>
              </a:cxnLst>
              <a:rect l="0" t="0" r="r" b="b"/>
              <a:pathLst>
                <a:path w="490" h="435">
                  <a:moveTo>
                    <a:pt x="21" y="54"/>
                  </a:moveTo>
                  <a:lnTo>
                    <a:pt x="91" y="39"/>
                  </a:lnTo>
                  <a:lnTo>
                    <a:pt x="188" y="39"/>
                  </a:lnTo>
                  <a:lnTo>
                    <a:pt x="385" y="0"/>
                  </a:lnTo>
                  <a:lnTo>
                    <a:pt x="484" y="0"/>
                  </a:lnTo>
                  <a:lnTo>
                    <a:pt x="490" y="23"/>
                  </a:lnTo>
                  <a:lnTo>
                    <a:pt x="476" y="39"/>
                  </a:lnTo>
                  <a:lnTo>
                    <a:pt x="427" y="69"/>
                  </a:lnTo>
                  <a:lnTo>
                    <a:pt x="370" y="107"/>
                  </a:lnTo>
                  <a:lnTo>
                    <a:pt x="307" y="146"/>
                  </a:lnTo>
                  <a:lnTo>
                    <a:pt x="259" y="178"/>
                  </a:lnTo>
                  <a:lnTo>
                    <a:pt x="280" y="241"/>
                  </a:lnTo>
                  <a:lnTo>
                    <a:pt x="392" y="326"/>
                  </a:lnTo>
                  <a:lnTo>
                    <a:pt x="427" y="404"/>
                  </a:lnTo>
                  <a:lnTo>
                    <a:pt x="434" y="435"/>
                  </a:lnTo>
                  <a:lnTo>
                    <a:pt x="357" y="421"/>
                  </a:lnTo>
                  <a:lnTo>
                    <a:pt x="259" y="373"/>
                  </a:lnTo>
                  <a:lnTo>
                    <a:pt x="118" y="326"/>
                  </a:lnTo>
                  <a:lnTo>
                    <a:pt x="41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4" name="Freeform 208"/>
            <p:cNvSpPr>
              <a:spLocks/>
            </p:cNvSpPr>
            <p:nvPr/>
          </p:nvSpPr>
          <p:spPr bwMode="auto">
            <a:xfrm>
              <a:off x="4445" y="1621"/>
              <a:ext cx="837" cy="130"/>
            </a:xfrm>
            <a:custGeom>
              <a:avLst/>
              <a:gdLst/>
              <a:ahLst/>
              <a:cxnLst>
                <a:cxn ang="0">
                  <a:pos x="2510" y="218"/>
                </a:cxn>
                <a:cxn ang="0">
                  <a:pos x="2461" y="212"/>
                </a:cxn>
                <a:cxn ang="0">
                  <a:pos x="2377" y="212"/>
                </a:cxn>
                <a:cxn ang="0">
                  <a:pos x="2195" y="242"/>
                </a:cxn>
                <a:cxn ang="0">
                  <a:pos x="2006" y="304"/>
                </a:cxn>
                <a:cxn ang="0">
                  <a:pos x="1753" y="366"/>
                </a:cxn>
                <a:cxn ang="0">
                  <a:pos x="1606" y="383"/>
                </a:cxn>
                <a:cxn ang="0">
                  <a:pos x="1444" y="389"/>
                </a:cxn>
                <a:cxn ang="0">
                  <a:pos x="1248" y="373"/>
                </a:cxn>
                <a:cxn ang="0">
                  <a:pos x="1030" y="343"/>
                </a:cxn>
                <a:cxn ang="0">
                  <a:pos x="764" y="312"/>
                </a:cxn>
                <a:cxn ang="0">
                  <a:pos x="484" y="266"/>
                </a:cxn>
                <a:cxn ang="0">
                  <a:pos x="232" y="188"/>
                </a:cxn>
                <a:cxn ang="0">
                  <a:pos x="57" y="78"/>
                </a:cxn>
                <a:cxn ang="0">
                  <a:pos x="0" y="24"/>
                </a:cxn>
                <a:cxn ang="0">
                  <a:pos x="42" y="0"/>
                </a:cxn>
              </a:cxnLst>
              <a:rect l="0" t="0" r="r" b="b"/>
              <a:pathLst>
                <a:path w="2510" h="389">
                  <a:moveTo>
                    <a:pt x="2510" y="218"/>
                  </a:moveTo>
                  <a:lnTo>
                    <a:pt x="2461" y="212"/>
                  </a:lnTo>
                  <a:lnTo>
                    <a:pt x="2377" y="212"/>
                  </a:lnTo>
                  <a:lnTo>
                    <a:pt x="2195" y="242"/>
                  </a:lnTo>
                  <a:lnTo>
                    <a:pt x="2006" y="304"/>
                  </a:lnTo>
                  <a:lnTo>
                    <a:pt x="1753" y="366"/>
                  </a:lnTo>
                  <a:lnTo>
                    <a:pt x="1606" y="383"/>
                  </a:lnTo>
                  <a:lnTo>
                    <a:pt x="1444" y="389"/>
                  </a:lnTo>
                  <a:lnTo>
                    <a:pt x="1248" y="373"/>
                  </a:lnTo>
                  <a:lnTo>
                    <a:pt x="1030" y="343"/>
                  </a:lnTo>
                  <a:lnTo>
                    <a:pt x="764" y="312"/>
                  </a:lnTo>
                  <a:lnTo>
                    <a:pt x="484" y="266"/>
                  </a:lnTo>
                  <a:lnTo>
                    <a:pt x="232" y="188"/>
                  </a:lnTo>
                  <a:lnTo>
                    <a:pt x="57" y="78"/>
                  </a:lnTo>
                  <a:lnTo>
                    <a:pt x="0" y="24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5" name="Oval 209"/>
            <p:cNvSpPr>
              <a:spLocks noChangeArrowheads="1"/>
            </p:cNvSpPr>
            <p:nvPr/>
          </p:nvSpPr>
          <p:spPr bwMode="auto">
            <a:xfrm>
              <a:off x="4543" y="1593"/>
              <a:ext cx="58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6" name="Freeform 210"/>
            <p:cNvSpPr>
              <a:spLocks/>
            </p:cNvSpPr>
            <p:nvPr/>
          </p:nvSpPr>
          <p:spPr bwMode="auto">
            <a:xfrm>
              <a:off x="4880" y="1749"/>
              <a:ext cx="72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" y="60"/>
                </a:cxn>
                <a:cxn ang="0">
                  <a:pos x="99" y="202"/>
                </a:cxn>
                <a:cxn ang="0">
                  <a:pos x="148" y="255"/>
                </a:cxn>
                <a:cxn ang="0">
                  <a:pos x="188" y="209"/>
                </a:cxn>
                <a:cxn ang="0">
                  <a:pos x="218" y="124"/>
                </a:cxn>
                <a:cxn ang="0">
                  <a:pos x="218" y="75"/>
                </a:cxn>
                <a:cxn ang="0">
                  <a:pos x="197" y="39"/>
                </a:cxn>
                <a:cxn ang="0">
                  <a:pos x="140" y="15"/>
                </a:cxn>
              </a:cxnLst>
              <a:rect l="0" t="0" r="r" b="b"/>
              <a:pathLst>
                <a:path w="218" h="255">
                  <a:moveTo>
                    <a:pt x="0" y="0"/>
                  </a:moveTo>
                  <a:lnTo>
                    <a:pt x="21" y="60"/>
                  </a:lnTo>
                  <a:lnTo>
                    <a:pt x="99" y="202"/>
                  </a:lnTo>
                  <a:lnTo>
                    <a:pt x="148" y="255"/>
                  </a:lnTo>
                  <a:lnTo>
                    <a:pt x="188" y="209"/>
                  </a:lnTo>
                  <a:lnTo>
                    <a:pt x="218" y="124"/>
                  </a:lnTo>
                  <a:lnTo>
                    <a:pt x="218" y="75"/>
                  </a:lnTo>
                  <a:lnTo>
                    <a:pt x="197" y="39"/>
                  </a:lnTo>
                  <a:lnTo>
                    <a:pt x="140" y="1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7" name="Line 211"/>
            <p:cNvSpPr>
              <a:spLocks noChangeShapeType="1"/>
            </p:cNvSpPr>
            <p:nvPr/>
          </p:nvSpPr>
          <p:spPr bwMode="auto">
            <a:xfrm>
              <a:off x="5116" y="1720"/>
              <a:ext cx="40" cy="2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8" name="Line 212"/>
            <p:cNvSpPr>
              <a:spLocks noChangeShapeType="1"/>
            </p:cNvSpPr>
            <p:nvPr/>
          </p:nvSpPr>
          <p:spPr bwMode="auto">
            <a:xfrm>
              <a:off x="5209" y="1697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69" name="Freeform 213"/>
            <p:cNvSpPr>
              <a:spLocks/>
            </p:cNvSpPr>
            <p:nvPr/>
          </p:nvSpPr>
          <p:spPr bwMode="auto">
            <a:xfrm>
              <a:off x="5153" y="1707"/>
              <a:ext cx="68" cy="33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1" y="78"/>
                </a:cxn>
                <a:cxn ang="0">
                  <a:pos x="83" y="39"/>
                </a:cxn>
                <a:cxn ang="0">
                  <a:pos x="203" y="0"/>
                </a:cxn>
              </a:cxnLst>
              <a:rect l="0" t="0" r="r" b="b"/>
              <a:pathLst>
                <a:path w="203" h="101">
                  <a:moveTo>
                    <a:pt x="0" y="101"/>
                  </a:moveTo>
                  <a:lnTo>
                    <a:pt x="21" y="78"/>
                  </a:lnTo>
                  <a:lnTo>
                    <a:pt x="83" y="39"/>
                  </a:lnTo>
                  <a:lnTo>
                    <a:pt x="203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0" name="Freeform 214"/>
            <p:cNvSpPr>
              <a:spLocks/>
            </p:cNvSpPr>
            <p:nvPr/>
          </p:nvSpPr>
          <p:spPr bwMode="auto">
            <a:xfrm>
              <a:off x="4459" y="1618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8" y="109"/>
                </a:cxn>
                <a:cxn ang="0">
                  <a:pos x="168" y="134"/>
                </a:cxn>
                <a:cxn ang="0">
                  <a:pos x="210" y="126"/>
                </a:cxn>
                <a:cxn ang="0">
                  <a:pos x="218" y="77"/>
                </a:cxn>
                <a:cxn ang="0">
                  <a:pos x="162" y="62"/>
                </a:cxn>
                <a:cxn ang="0">
                  <a:pos x="98" y="55"/>
                </a:cxn>
                <a:cxn ang="0">
                  <a:pos x="56" y="23"/>
                </a:cxn>
                <a:cxn ang="0">
                  <a:pos x="42" y="8"/>
                </a:cxn>
              </a:cxnLst>
              <a:rect l="0" t="0" r="r" b="b"/>
              <a:pathLst>
                <a:path w="218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8" y="109"/>
                  </a:lnTo>
                  <a:lnTo>
                    <a:pt x="168" y="134"/>
                  </a:lnTo>
                  <a:lnTo>
                    <a:pt x="210" y="126"/>
                  </a:lnTo>
                  <a:lnTo>
                    <a:pt x="218" y="77"/>
                  </a:lnTo>
                  <a:lnTo>
                    <a:pt x="162" y="62"/>
                  </a:lnTo>
                  <a:lnTo>
                    <a:pt x="98" y="55"/>
                  </a:lnTo>
                  <a:lnTo>
                    <a:pt x="56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1" name="Freeform 215"/>
            <p:cNvSpPr>
              <a:spLocks/>
            </p:cNvSpPr>
            <p:nvPr/>
          </p:nvSpPr>
          <p:spPr bwMode="auto">
            <a:xfrm>
              <a:off x="4641" y="1587"/>
              <a:ext cx="38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9"/>
                </a:cxn>
                <a:cxn ang="0">
                  <a:pos x="77" y="40"/>
                </a:cxn>
                <a:cxn ang="0">
                  <a:pos x="92" y="125"/>
                </a:cxn>
                <a:cxn ang="0">
                  <a:pos x="112" y="187"/>
                </a:cxn>
                <a:cxn ang="0">
                  <a:pos x="84" y="281"/>
                </a:cxn>
                <a:cxn ang="0">
                  <a:pos x="35" y="350"/>
                </a:cxn>
                <a:cxn ang="0">
                  <a:pos x="7" y="382"/>
                </a:cxn>
              </a:cxnLst>
              <a:rect l="0" t="0" r="r" b="b"/>
              <a:pathLst>
                <a:path w="112" h="382">
                  <a:moveTo>
                    <a:pt x="0" y="0"/>
                  </a:moveTo>
                  <a:lnTo>
                    <a:pt x="35" y="9"/>
                  </a:lnTo>
                  <a:lnTo>
                    <a:pt x="77" y="40"/>
                  </a:lnTo>
                  <a:lnTo>
                    <a:pt x="92" y="125"/>
                  </a:lnTo>
                  <a:lnTo>
                    <a:pt x="112" y="187"/>
                  </a:lnTo>
                  <a:lnTo>
                    <a:pt x="84" y="281"/>
                  </a:lnTo>
                  <a:lnTo>
                    <a:pt x="35" y="350"/>
                  </a:lnTo>
                  <a:lnTo>
                    <a:pt x="7" y="3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2" name="Freeform 216"/>
            <p:cNvSpPr>
              <a:spLocks/>
            </p:cNvSpPr>
            <p:nvPr/>
          </p:nvSpPr>
          <p:spPr bwMode="auto">
            <a:xfrm>
              <a:off x="4688" y="1678"/>
              <a:ext cx="122" cy="47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2" y="25"/>
                </a:cxn>
                <a:cxn ang="0">
                  <a:pos x="147" y="0"/>
                </a:cxn>
                <a:cxn ang="0">
                  <a:pos x="216" y="2"/>
                </a:cxn>
                <a:cxn ang="0">
                  <a:pos x="288" y="10"/>
                </a:cxn>
                <a:cxn ang="0">
                  <a:pos x="366" y="25"/>
                </a:cxn>
                <a:cxn ang="0">
                  <a:pos x="358" y="42"/>
                </a:cxn>
                <a:cxn ang="0">
                  <a:pos x="288" y="87"/>
                </a:cxn>
                <a:cxn ang="0">
                  <a:pos x="252" y="111"/>
                </a:cxn>
                <a:cxn ang="0">
                  <a:pos x="204" y="142"/>
                </a:cxn>
                <a:cxn ang="0">
                  <a:pos x="134" y="133"/>
                </a:cxn>
                <a:cxn ang="0">
                  <a:pos x="85" y="119"/>
                </a:cxn>
              </a:cxnLst>
              <a:rect l="0" t="0" r="r" b="b"/>
              <a:pathLst>
                <a:path w="366" h="142">
                  <a:moveTo>
                    <a:pt x="0" y="42"/>
                  </a:moveTo>
                  <a:lnTo>
                    <a:pt x="42" y="25"/>
                  </a:lnTo>
                  <a:lnTo>
                    <a:pt x="147" y="0"/>
                  </a:lnTo>
                  <a:lnTo>
                    <a:pt x="216" y="2"/>
                  </a:lnTo>
                  <a:lnTo>
                    <a:pt x="288" y="10"/>
                  </a:lnTo>
                  <a:lnTo>
                    <a:pt x="366" y="25"/>
                  </a:lnTo>
                  <a:lnTo>
                    <a:pt x="358" y="42"/>
                  </a:lnTo>
                  <a:lnTo>
                    <a:pt x="288" y="87"/>
                  </a:lnTo>
                  <a:lnTo>
                    <a:pt x="252" y="111"/>
                  </a:lnTo>
                  <a:lnTo>
                    <a:pt x="204" y="142"/>
                  </a:lnTo>
                  <a:lnTo>
                    <a:pt x="134" y="133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3" name="Freeform 217"/>
            <p:cNvSpPr>
              <a:spLocks/>
            </p:cNvSpPr>
            <p:nvPr/>
          </p:nvSpPr>
          <p:spPr bwMode="auto">
            <a:xfrm>
              <a:off x="5291" y="1608"/>
              <a:ext cx="3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15"/>
                </a:cxn>
                <a:cxn ang="0">
                  <a:pos x="105" y="92"/>
                </a:cxn>
                <a:cxn ang="0">
                  <a:pos x="83" y="193"/>
                </a:cxn>
                <a:cxn ang="0">
                  <a:pos x="27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2" y="15"/>
                  </a:lnTo>
                  <a:lnTo>
                    <a:pt x="105" y="92"/>
                  </a:lnTo>
                  <a:lnTo>
                    <a:pt x="83" y="193"/>
                  </a:lnTo>
                  <a:lnTo>
                    <a:pt x="27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4" name="Freeform 218"/>
            <p:cNvSpPr>
              <a:spLocks/>
            </p:cNvSpPr>
            <p:nvPr/>
          </p:nvSpPr>
          <p:spPr bwMode="auto">
            <a:xfrm>
              <a:off x="4873" y="1533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9" y="38"/>
                </a:cxn>
                <a:cxn ang="0">
                  <a:pos x="7" y="71"/>
                </a:cxn>
                <a:cxn ang="0">
                  <a:pos x="0" y="94"/>
                </a:cxn>
              </a:cxnLst>
              <a:rect l="0" t="0" r="r" b="b"/>
              <a:pathLst>
                <a:path w="42" h="94">
                  <a:moveTo>
                    <a:pt x="42" y="0"/>
                  </a:moveTo>
                  <a:lnTo>
                    <a:pt x="29" y="38"/>
                  </a:lnTo>
                  <a:lnTo>
                    <a:pt x="7" y="71"/>
                  </a:lnTo>
                  <a:lnTo>
                    <a:pt x="0" y="9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5" name="Freeform 219"/>
            <p:cNvSpPr>
              <a:spLocks/>
            </p:cNvSpPr>
            <p:nvPr/>
          </p:nvSpPr>
          <p:spPr bwMode="auto">
            <a:xfrm>
              <a:off x="4880" y="1533"/>
              <a:ext cx="11" cy="3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23"/>
                </a:cxn>
                <a:cxn ang="0">
                  <a:pos x="8" y="71"/>
                </a:cxn>
                <a:cxn ang="0">
                  <a:pos x="0" y="102"/>
                </a:cxn>
              </a:cxnLst>
              <a:rect l="0" t="0" r="r" b="b"/>
              <a:pathLst>
                <a:path w="35" h="102">
                  <a:moveTo>
                    <a:pt x="35" y="0"/>
                  </a:moveTo>
                  <a:lnTo>
                    <a:pt x="28" y="23"/>
                  </a:lnTo>
                  <a:lnTo>
                    <a:pt x="8" y="71"/>
                  </a:lnTo>
                  <a:lnTo>
                    <a:pt x="0" y="10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6" name="Freeform 220"/>
            <p:cNvSpPr>
              <a:spLocks/>
            </p:cNvSpPr>
            <p:nvPr/>
          </p:nvSpPr>
          <p:spPr bwMode="auto">
            <a:xfrm>
              <a:off x="4885" y="1510"/>
              <a:ext cx="28" cy="54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55" y="46"/>
                </a:cxn>
                <a:cxn ang="0">
                  <a:pos x="20" y="115"/>
                </a:cxn>
                <a:cxn ang="0">
                  <a:pos x="0" y="163"/>
                </a:cxn>
              </a:cxnLst>
              <a:rect l="0" t="0" r="r" b="b"/>
              <a:pathLst>
                <a:path w="84" h="163">
                  <a:moveTo>
                    <a:pt x="84" y="0"/>
                  </a:moveTo>
                  <a:lnTo>
                    <a:pt x="55" y="46"/>
                  </a:lnTo>
                  <a:lnTo>
                    <a:pt x="20" y="115"/>
                  </a:lnTo>
                  <a:lnTo>
                    <a:pt x="0" y="16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7" name="Freeform 221"/>
            <p:cNvSpPr>
              <a:spLocks/>
            </p:cNvSpPr>
            <p:nvPr/>
          </p:nvSpPr>
          <p:spPr bwMode="auto">
            <a:xfrm>
              <a:off x="4894" y="1489"/>
              <a:ext cx="42" cy="7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10" y="32"/>
                </a:cxn>
                <a:cxn ang="0">
                  <a:pos x="75" y="77"/>
                </a:cxn>
                <a:cxn ang="0">
                  <a:pos x="42" y="132"/>
                </a:cxn>
                <a:cxn ang="0">
                  <a:pos x="13" y="194"/>
                </a:cxn>
                <a:cxn ang="0">
                  <a:pos x="0" y="234"/>
                </a:cxn>
              </a:cxnLst>
              <a:rect l="0" t="0" r="r" b="b"/>
              <a:pathLst>
                <a:path w="127" h="234">
                  <a:moveTo>
                    <a:pt x="127" y="0"/>
                  </a:moveTo>
                  <a:lnTo>
                    <a:pt x="110" y="32"/>
                  </a:lnTo>
                  <a:lnTo>
                    <a:pt x="75" y="77"/>
                  </a:lnTo>
                  <a:lnTo>
                    <a:pt x="42" y="132"/>
                  </a:lnTo>
                  <a:lnTo>
                    <a:pt x="13" y="194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8" name="Freeform 222"/>
            <p:cNvSpPr>
              <a:spLocks/>
            </p:cNvSpPr>
            <p:nvPr/>
          </p:nvSpPr>
          <p:spPr bwMode="auto">
            <a:xfrm>
              <a:off x="4903" y="1497"/>
              <a:ext cx="39" cy="72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92" y="40"/>
                </a:cxn>
                <a:cxn ang="0">
                  <a:pos x="48" y="101"/>
                </a:cxn>
                <a:cxn ang="0">
                  <a:pos x="21" y="155"/>
                </a:cxn>
                <a:cxn ang="0">
                  <a:pos x="0" y="217"/>
                </a:cxn>
              </a:cxnLst>
              <a:rect l="0" t="0" r="r" b="b"/>
              <a:pathLst>
                <a:path w="118" h="217">
                  <a:moveTo>
                    <a:pt x="118" y="0"/>
                  </a:moveTo>
                  <a:lnTo>
                    <a:pt x="92" y="40"/>
                  </a:lnTo>
                  <a:lnTo>
                    <a:pt x="48" y="101"/>
                  </a:lnTo>
                  <a:lnTo>
                    <a:pt x="21" y="155"/>
                  </a:lnTo>
                  <a:lnTo>
                    <a:pt x="0" y="21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79" name="Freeform 223"/>
            <p:cNvSpPr>
              <a:spLocks/>
            </p:cNvSpPr>
            <p:nvPr/>
          </p:nvSpPr>
          <p:spPr bwMode="auto">
            <a:xfrm>
              <a:off x="4915" y="1505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1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1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0" name="Freeform 224"/>
            <p:cNvSpPr>
              <a:spLocks/>
            </p:cNvSpPr>
            <p:nvPr/>
          </p:nvSpPr>
          <p:spPr bwMode="auto">
            <a:xfrm>
              <a:off x="4926" y="1513"/>
              <a:ext cx="34" cy="5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48" y="61"/>
                </a:cxn>
                <a:cxn ang="0">
                  <a:pos x="13" y="138"/>
                </a:cxn>
                <a:cxn ang="0">
                  <a:pos x="0" y="179"/>
                </a:cxn>
              </a:cxnLst>
              <a:rect l="0" t="0" r="r" b="b"/>
              <a:pathLst>
                <a:path w="100" h="179">
                  <a:moveTo>
                    <a:pt x="100" y="0"/>
                  </a:moveTo>
                  <a:lnTo>
                    <a:pt x="48" y="61"/>
                  </a:lnTo>
                  <a:lnTo>
                    <a:pt x="13" y="138"/>
                  </a:lnTo>
                  <a:lnTo>
                    <a:pt x="0" y="17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1" name="Freeform 225"/>
            <p:cNvSpPr>
              <a:spLocks/>
            </p:cNvSpPr>
            <p:nvPr/>
          </p:nvSpPr>
          <p:spPr bwMode="auto">
            <a:xfrm>
              <a:off x="4950" y="1530"/>
              <a:ext cx="28" cy="42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9" y="39"/>
                </a:cxn>
                <a:cxn ang="0">
                  <a:pos x="0" y="126"/>
                </a:cxn>
              </a:cxnLst>
              <a:rect l="0" t="0" r="r" b="b"/>
              <a:pathLst>
                <a:path w="84" h="126">
                  <a:moveTo>
                    <a:pt x="84" y="0"/>
                  </a:moveTo>
                  <a:lnTo>
                    <a:pt x="49" y="39"/>
                  </a:lnTo>
                  <a:lnTo>
                    <a:pt x="0" y="12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2" name="Freeform 226"/>
            <p:cNvSpPr>
              <a:spLocks/>
            </p:cNvSpPr>
            <p:nvPr/>
          </p:nvSpPr>
          <p:spPr bwMode="auto">
            <a:xfrm>
              <a:off x="4964" y="1538"/>
              <a:ext cx="23" cy="37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9"/>
                </a:cxn>
              </a:cxnLst>
              <a:rect l="0" t="0" r="r" b="b"/>
              <a:pathLst>
                <a:path w="70" h="109">
                  <a:moveTo>
                    <a:pt x="70" y="0"/>
                  </a:moveTo>
                  <a:lnTo>
                    <a:pt x="35" y="46"/>
                  </a:lnTo>
                  <a:lnTo>
                    <a:pt x="0" y="10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3" name="Freeform 227"/>
            <p:cNvSpPr>
              <a:spLocks/>
            </p:cNvSpPr>
            <p:nvPr/>
          </p:nvSpPr>
          <p:spPr bwMode="auto">
            <a:xfrm>
              <a:off x="4976" y="1543"/>
              <a:ext cx="20" cy="31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9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9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4" name="Freeform 228"/>
            <p:cNvSpPr>
              <a:spLocks/>
            </p:cNvSpPr>
            <p:nvPr/>
          </p:nvSpPr>
          <p:spPr bwMode="auto">
            <a:xfrm>
              <a:off x="4985" y="1548"/>
              <a:ext cx="19" cy="27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0" y="43"/>
                </a:cxn>
                <a:cxn ang="0">
                  <a:pos x="0" y="82"/>
                </a:cxn>
              </a:cxnLst>
              <a:rect l="0" t="0" r="r" b="b"/>
              <a:pathLst>
                <a:path w="55" h="82">
                  <a:moveTo>
                    <a:pt x="55" y="0"/>
                  </a:moveTo>
                  <a:lnTo>
                    <a:pt x="20" y="43"/>
                  </a:lnTo>
                  <a:lnTo>
                    <a:pt x="0" y="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5" name="Freeform 229"/>
            <p:cNvSpPr>
              <a:spLocks/>
            </p:cNvSpPr>
            <p:nvPr/>
          </p:nvSpPr>
          <p:spPr bwMode="auto">
            <a:xfrm>
              <a:off x="4999" y="1552"/>
              <a:ext cx="14" cy="2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39"/>
                </a:cxn>
                <a:cxn ang="0">
                  <a:pos x="0" y="70"/>
                </a:cxn>
              </a:cxnLst>
              <a:rect l="0" t="0" r="r" b="b"/>
              <a:pathLst>
                <a:path w="42" h="70">
                  <a:moveTo>
                    <a:pt x="42" y="0"/>
                  </a:moveTo>
                  <a:lnTo>
                    <a:pt x="11" y="39"/>
                  </a:lnTo>
                  <a:lnTo>
                    <a:pt x="0" y="7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6" name="Freeform 230"/>
            <p:cNvSpPr>
              <a:spLocks/>
            </p:cNvSpPr>
            <p:nvPr/>
          </p:nvSpPr>
          <p:spPr bwMode="auto">
            <a:xfrm>
              <a:off x="5010" y="1558"/>
              <a:ext cx="12" cy="1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5"/>
                </a:cxn>
                <a:cxn ang="0">
                  <a:pos x="0" y="52"/>
                </a:cxn>
              </a:cxnLst>
              <a:rect l="0" t="0" r="r" b="b"/>
              <a:pathLst>
                <a:path w="35" h="52">
                  <a:moveTo>
                    <a:pt x="35" y="0"/>
                  </a:moveTo>
                  <a:lnTo>
                    <a:pt x="7" y="25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7" name="Freeform 231"/>
            <p:cNvSpPr>
              <a:spLocks/>
            </p:cNvSpPr>
            <p:nvPr/>
          </p:nvSpPr>
          <p:spPr bwMode="auto">
            <a:xfrm>
              <a:off x="4938" y="1521"/>
              <a:ext cx="29" cy="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6" h="153">
                  <a:moveTo>
                    <a:pt x="86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8" name="Line 232"/>
            <p:cNvSpPr>
              <a:spLocks noChangeShapeType="1"/>
            </p:cNvSpPr>
            <p:nvPr/>
          </p:nvSpPr>
          <p:spPr bwMode="auto">
            <a:xfrm>
              <a:off x="5122" y="1720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89" name="Line 233"/>
            <p:cNvSpPr>
              <a:spLocks noChangeShapeType="1"/>
            </p:cNvSpPr>
            <p:nvPr/>
          </p:nvSpPr>
          <p:spPr bwMode="auto">
            <a:xfrm>
              <a:off x="5127" y="1717"/>
              <a:ext cx="3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0" name="Line 234"/>
            <p:cNvSpPr>
              <a:spLocks noChangeShapeType="1"/>
            </p:cNvSpPr>
            <p:nvPr/>
          </p:nvSpPr>
          <p:spPr bwMode="auto">
            <a:xfrm>
              <a:off x="5137" y="1716"/>
              <a:ext cx="26" cy="1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1" name="Line 235"/>
            <p:cNvSpPr>
              <a:spLocks noChangeShapeType="1"/>
            </p:cNvSpPr>
            <p:nvPr/>
          </p:nvSpPr>
          <p:spPr bwMode="auto">
            <a:xfrm>
              <a:off x="5142" y="1712"/>
              <a:ext cx="25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2" name="Line 236"/>
            <p:cNvSpPr>
              <a:spLocks noChangeShapeType="1"/>
            </p:cNvSpPr>
            <p:nvPr/>
          </p:nvSpPr>
          <p:spPr bwMode="auto">
            <a:xfrm>
              <a:off x="5148" y="1710"/>
              <a:ext cx="2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3" name="Line 237"/>
            <p:cNvSpPr>
              <a:spLocks noChangeShapeType="1"/>
            </p:cNvSpPr>
            <p:nvPr/>
          </p:nvSpPr>
          <p:spPr bwMode="auto">
            <a:xfrm>
              <a:off x="5155" y="1708"/>
              <a:ext cx="21" cy="14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4" name="Line 238"/>
            <p:cNvSpPr>
              <a:spLocks noChangeShapeType="1"/>
            </p:cNvSpPr>
            <p:nvPr/>
          </p:nvSpPr>
          <p:spPr bwMode="auto">
            <a:xfrm>
              <a:off x="5164" y="1707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5" name="Line 239"/>
            <p:cNvSpPr>
              <a:spLocks noChangeShapeType="1"/>
            </p:cNvSpPr>
            <p:nvPr/>
          </p:nvSpPr>
          <p:spPr bwMode="auto">
            <a:xfrm>
              <a:off x="5171" y="1704"/>
              <a:ext cx="18" cy="1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6" name="Line 240"/>
            <p:cNvSpPr>
              <a:spLocks noChangeShapeType="1"/>
            </p:cNvSpPr>
            <p:nvPr/>
          </p:nvSpPr>
          <p:spPr bwMode="auto">
            <a:xfrm>
              <a:off x="5182" y="1702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7" name="Line 241"/>
            <p:cNvSpPr>
              <a:spLocks noChangeShapeType="1"/>
            </p:cNvSpPr>
            <p:nvPr/>
          </p:nvSpPr>
          <p:spPr bwMode="auto">
            <a:xfrm>
              <a:off x="5191" y="1699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8" name="Line 242"/>
            <p:cNvSpPr>
              <a:spLocks noChangeShapeType="1"/>
            </p:cNvSpPr>
            <p:nvPr/>
          </p:nvSpPr>
          <p:spPr bwMode="auto">
            <a:xfrm>
              <a:off x="5202" y="1699"/>
              <a:ext cx="11" cy="9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299" name="Freeform 243"/>
            <p:cNvSpPr>
              <a:spLocks/>
            </p:cNvSpPr>
            <p:nvPr/>
          </p:nvSpPr>
          <p:spPr bwMode="auto">
            <a:xfrm>
              <a:off x="4884" y="1748"/>
              <a:ext cx="4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4" y="131"/>
                </a:cxn>
                <a:cxn ang="0">
                  <a:pos x="95" y="200"/>
                </a:cxn>
                <a:cxn ang="0">
                  <a:pos x="135" y="257"/>
                </a:cxn>
              </a:cxnLst>
              <a:rect l="0" t="0" r="r" b="b"/>
              <a:pathLst>
                <a:path w="135" h="257">
                  <a:moveTo>
                    <a:pt x="0" y="0"/>
                  </a:moveTo>
                  <a:lnTo>
                    <a:pt x="16" y="53"/>
                  </a:lnTo>
                  <a:lnTo>
                    <a:pt x="54" y="131"/>
                  </a:lnTo>
                  <a:lnTo>
                    <a:pt x="95" y="200"/>
                  </a:lnTo>
                  <a:lnTo>
                    <a:pt x="135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0" name="Freeform 244"/>
            <p:cNvSpPr>
              <a:spLocks/>
            </p:cNvSpPr>
            <p:nvPr/>
          </p:nvSpPr>
          <p:spPr bwMode="auto">
            <a:xfrm>
              <a:off x="4888" y="1749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6" y="234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62" y="130"/>
                  </a:lnTo>
                  <a:lnTo>
                    <a:pt x="146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1" name="Line 245"/>
            <p:cNvSpPr>
              <a:spLocks noChangeShapeType="1"/>
            </p:cNvSpPr>
            <p:nvPr/>
          </p:nvSpPr>
          <p:spPr bwMode="auto">
            <a:xfrm>
              <a:off x="4894" y="1749"/>
              <a:ext cx="49" cy="6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2" name="Line 246"/>
            <p:cNvSpPr>
              <a:spLocks noChangeShapeType="1"/>
            </p:cNvSpPr>
            <p:nvPr/>
          </p:nvSpPr>
          <p:spPr bwMode="auto">
            <a:xfrm>
              <a:off x="4902" y="1749"/>
              <a:ext cx="45" cy="5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3" name="Line 247"/>
            <p:cNvSpPr>
              <a:spLocks noChangeShapeType="1"/>
            </p:cNvSpPr>
            <p:nvPr/>
          </p:nvSpPr>
          <p:spPr bwMode="auto">
            <a:xfrm>
              <a:off x="4908" y="1749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4" name="Line 248"/>
            <p:cNvSpPr>
              <a:spLocks noChangeShapeType="1"/>
            </p:cNvSpPr>
            <p:nvPr/>
          </p:nvSpPr>
          <p:spPr bwMode="auto">
            <a:xfrm>
              <a:off x="4914" y="1750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5" name="Freeform 249"/>
            <p:cNvSpPr>
              <a:spLocks/>
            </p:cNvSpPr>
            <p:nvPr/>
          </p:nvSpPr>
          <p:spPr bwMode="auto">
            <a:xfrm>
              <a:off x="4692" y="1688"/>
              <a:ext cx="112" cy="7"/>
            </a:xfrm>
            <a:custGeom>
              <a:avLst/>
              <a:gdLst/>
              <a:ahLst/>
              <a:cxnLst>
                <a:cxn ang="0">
                  <a:pos x="336" y="18"/>
                </a:cxn>
                <a:cxn ang="0">
                  <a:pos x="169" y="0"/>
                </a:cxn>
                <a:cxn ang="0">
                  <a:pos x="129" y="0"/>
                </a:cxn>
                <a:cxn ang="0">
                  <a:pos x="85" y="5"/>
                </a:cxn>
                <a:cxn ang="0">
                  <a:pos x="0" y="22"/>
                </a:cxn>
              </a:cxnLst>
              <a:rect l="0" t="0" r="r" b="b"/>
              <a:pathLst>
                <a:path w="336" h="22">
                  <a:moveTo>
                    <a:pt x="336" y="18"/>
                  </a:moveTo>
                  <a:lnTo>
                    <a:pt x="169" y="0"/>
                  </a:lnTo>
                  <a:lnTo>
                    <a:pt x="129" y="0"/>
                  </a:lnTo>
                  <a:lnTo>
                    <a:pt x="85" y="5"/>
                  </a:lnTo>
                  <a:lnTo>
                    <a:pt x="0" y="2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6" name="Freeform 250"/>
            <p:cNvSpPr>
              <a:spLocks/>
            </p:cNvSpPr>
            <p:nvPr/>
          </p:nvSpPr>
          <p:spPr bwMode="auto">
            <a:xfrm>
              <a:off x="4697" y="1697"/>
              <a:ext cx="94" cy="5"/>
            </a:xfrm>
            <a:custGeom>
              <a:avLst/>
              <a:gdLst/>
              <a:ahLst/>
              <a:cxnLst>
                <a:cxn ang="0">
                  <a:pos x="281" y="16"/>
                </a:cxn>
                <a:cxn ang="0">
                  <a:pos x="142" y="0"/>
                </a:cxn>
                <a:cxn ang="0">
                  <a:pos x="73" y="0"/>
                </a:cxn>
                <a:cxn ang="0">
                  <a:pos x="0" y="8"/>
                </a:cxn>
              </a:cxnLst>
              <a:rect l="0" t="0" r="r" b="b"/>
              <a:pathLst>
                <a:path w="281" h="16">
                  <a:moveTo>
                    <a:pt x="281" y="16"/>
                  </a:moveTo>
                  <a:lnTo>
                    <a:pt x="142" y="0"/>
                  </a:lnTo>
                  <a:lnTo>
                    <a:pt x="73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7" name="Oval 251"/>
            <p:cNvSpPr>
              <a:spLocks noChangeArrowheads="1"/>
            </p:cNvSpPr>
            <p:nvPr/>
          </p:nvSpPr>
          <p:spPr bwMode="auto">
            <a:xfrm>
              <a:off x="4565" y="1593"/>
              <a:ext cx="11" cy="61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8" name="Freeform 252"/>
            <p:cNvSpPr>
              <a:spLocks/>
            </p:cNvSpPr>
            <p:nvPr/>
          </p:nvSpPr>
          <p:spPr bwMode="auto">
            <a:xfrm>
              <a:off x="4705" y="1703"/>
              <a:ext cx="73" cy="7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0" y="2"/>
                </a:cxn>
                <a:cxn ang="0">
                  <a:pos x="56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0" y="2"/>
                  </a:lnTo>
                  <a:lnTo>
                    <a:pt x="56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09" name="Freeform 253"/>
            <p:cNvSpPr>
              <a:spLocks/>
            </p:cNvSpPr>
            <p:nvPr/>
          </p:nvSpPr>
          <p:spPr bwMode="auto">
            <a:xfrm>
              <a:off x="4712" y="1711"/>
              <a:ext cx="52" cy="7"/>
            </a:xfrm>
            <a:custGeom>
              <a:avLst/>
              <a:gdLst/>
              <a:ahLst/>
              <a:cxnLst>
                <a:cxn ang="0">
                  <a:pos x="156" y="22"/>
                </a:cxn>
                <a:cxn ang="0">
                  <a:pos x="79" y="4"/>
                </a:cxn>
                <a:cxn ang="0">
                  <a:pos x="40" y="2"/>
                </a:cxn>
                <a:cxn ang="0">
                  <a:pos x="0" y="0"/>
                </a:cxn>
              </a:cxnLst>
              <a:rect l="0" t="0" r="r" b="b"/>
              <a:pathLst>
                <a:path w="156" h="22">
                  <a:moveTo>
                    <a:pt x="156" y="22"/>
                  </a:moveTo>
                  <a:lnTo>
                    <a:pt x="79" y="4"/>
                  </a:lnTo>
                  <a:lnTo>
                    <a:pt x="40" y="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0" name="Oval 254"/>
            <p:cNvSpPr>
              <a:spLocks noChangeArrowheads="1"/>
            </p:cNvSpPr>
            <p:nvPr/>
          </p:nvSpPr>
          <p:spPr bwMode="auto">
            <a:xfrm>
              <a:off x="4557" y="1606"/>
              <a:ext cx="30" cy="3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1" name="Freeform 255"/>
            <p:cNvSpPr>
              <a:spLocks/>
            </p:cNvSpPr>
            <p:nvPr/>
          </p:nvSpPr>
          <p:spPr bwMode="auto">
            <a:xfrm>
              <a:off x="5319" y="1590"/>
              <a:ext cx="121" cy="36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19" y="0"/>
                </a:cxn>
                <a:cxn ang="0">
                  <a:pos x="270" y="1"/>
                </a:cxn>
                <a:cxn ang="0">
                  <a:pos x="176" y="22"/>
                </a:cxn>
                <a:cxn ang="0">
                  <a:pos x="0" y="107"/>
                </a:cxn>
              </a:cxnLst>
              <a:rect l="0" t="0" r="r" b="b"/>
              <a:pathLst>
                <a:path w="363" h="107">
                  <a:moveTo>
                    <a:pt x="363" y="0"/>
                  </a:moveTo>
                  <a:lnTo>
                    <a:pt x="319" y="0"/>
                  </a:lnTo>
                  <a:lnTo>
                    <a:pt x="270" y="1"/>
                  </a:lnTo>
                  <a:lnTo>
                    <a:pt x="176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2" name="Freeform 256"/>
            <p:cNvSpPr>
              <a:spLocks/>
            </p:cNvSpPr>
            <p:nvPr/>
          </p:nvSpPr>
          <p:spPr bwMode="auto">
            <a:xfrm>
              <a:off x="5316" y="1677"/>
              <a:ext cx="108" cy="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" y="101"/>
                </a:cxn>
                <a:cxn ang="0">
                  <a:pos x="324" y="166"/>
                </a:cxn>
              </a:cxnLst>
              <a:rect l="0" t="0" r="r" b="b"/>
              <a:pathLst>
                <a:path w="324" h="166">
                  <a:moveTo>
                    <a:pt x="0" y="0"/>
                  </a:moveTo>
                  <a:lnTo>
                    <a:pt x="154" y="101"/>
                  </a:lnTo>
                  <a:lnTo>
                    <a:pt x="324" y="16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3" name="Line 257"/>
            <p:cNvSpPr>
              <a:spLocks noChangeShapeType="1"/>
            </p:cNvSpPr>
            <p:nvPr/>
          </p:nvSpPr>
          <p:spPr bwMode="auto">
            <a:xfrm flipH="1">
              <a:off x="5323" y="1597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4" name="Line 258"/>
            <p:cNvSpPr>
              <a:spLocks noChangeShapeType="1"/>
            </p:cNvSpPr>
            <p:nvPr/>
          </p:nvSpPr>
          <p:spPr bwMode="auto">
            <a:xfrm flipH="1">
              <a:off x="5326" y="1611"/>
              <a:ext cx="98" cy="3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5" name="Line 259"/>
            <p:cNvSpPr>
              <a:spLocks noChangeShapeType="1"/>
            </p:cNvSpPr>
            <p:nvPr/>
          </p:nvSpPr>
          <p:spPr bwMode="auto">
            <a:xfrm flipH="1">
              <a:off x="5326" y="1653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6" name="Line 260"/>
            <p:cNvSpPr>
              <a:spLocks noChangeShapeType="1"/>
            </p:cNvSpPr>
            <p:nvPr/>
          </p:nvSpPr>
          <p:spPr bwMode="auto">
            <a:xfrm flipH="1">
              <a:off x="5326" y="1637"/>
              <a:ext cx="56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7" name="Line 261"/>
            <p:cNvSpPr>
              <a:spLocks noChangeShapeType="1"/>
            </p:cNvSpPr>
            <p:nvPr/>
          </p:nvSpPr>
          <p:spPr bwMode="auto">
            <a:xfrm>
              <a:off x="5322" y="1664"/>
              <a:ext cx="92" cy="4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8" name="Freeform 262"/>
            <p:cNvSpPr>
              <a:spLocks/>
            </p:cNvSpPr>
            <p:nvPr/>
          </p:nvSpPr>
          <p:spPr bwMode="auto">
            <a:xfrm>
              <a:off x="5320" y="1671"/>
              <a:ext cx="101" cy="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1"/>
                </a:cxn>
                <a:cxn ang="0">
                  <a:pos x="303" y="145"/>
                </a:cxn>
              </a:cxnLst>
              <a:rect l="0" t="0" r="r" b="b"/>
              <a:pathLst>
                <a:path w="303" h="145">
                  <a:moveTo>
                    <a:pt x="0" y="0"/>
                  </a:moveTo>
                  <a:lnTo>
                    <a:pt x="143" y="91"/>
                  </a:lnTo>
                  <a:lnTo>
                    <a:pt x="303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19" name="Line 263"/>
            <p:cNvSpPr>
              <a:spLocks noChangeShapeType="1"/>
            </p:cNvSpPr>
            <p:nvPr/>
          </p:nvSpPr>
          <p:spPr bwMode="auto">
            <a:xfrm>
              <a:off x="5325" y="1658"/>
              <a:ext cx="62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0" name="Line 264"/>
            <p:cNvSpPr>
              <a:spLocks noChangeShapeType="1"/>
            </p:cNvSpPr>
            <p:nvPr/>
          </p:nvSpPr>
          <p:spPr bwMode="auto">
            <a:xfrm flipV="1">
              <a:off x="5304" y="1605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1" name="Line 265"/>
            <p:cNvSpPr>
              <a:spLocks noChangeShapeType="1"/>
            </p:cNvSpPr>
            <p:nvPr/>
          </p:nvSpPr>
          <p:spPr bwMode="auto">
            <a:xfrm flipV="1">
              <a:off x="5310" y="1605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2" name="Line 266"/>
            <p:cNvSpPr>
              <a:spLocks noChangeShapeType="1"/>
            </p:cNvSpPr>
            <p:nvPr/>
          </p:nvSpPr>
          <p:spPr bwMode="auto">
            <a:xfrm flipH="1">
              <a:off x="5315" y="1605"/>
              <a:ext cx="27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3" name="Line 267"/>
            <p:cNvSpPr>
              <a:spLocks noChangeShapeType="1"/>
            </p:cNvSpPr>
            <p:nvPr/>
          </p:nvSpPr>
          <p:spPr bwMode="auto">
            <a:xfrm>
              <a:off x="5311" y="1682"/>
              <a:ext cx="32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4" name="Line 268"/>
            <p:cNvSpPr>
              <a:spLocks noChangeShapeType="1"/>
            </p:cNvSpPr>
            <p:nvPr/>
          </p:nvSpPr>
          <p:spPr bwMode="auto">
            <a:xfrm>
              <a:off x="5304" y="1686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5" name="Freeform 269"/>
            <p:cNvSpPr>
              <a:spLocks/>
            </p:cNvSpPr>
            <p:nvPr/>
          </p:nvSpPr>
          <p:spPr bwMode="auto">
            <a:xfrm>
              <a:off x="4760" y="1938"/>
              <a:ext cx="828" cy="54"/>
            </a:xfrm>
            <a:custGeom>
              <a:avLst/>
              <a:gdLst/>
              <a:ahLst/>
              <a:cxnLst>
                <a:cxn ang="0">
                  <a:pos x="0" y="162"/>
                </a:cxn>
                <a:cxn ang="0">
                  <a:pos x="15" y="141"/>
                </a:cxn>
                <a:cxn ang="0">
                  <a:pos x="57" y="118"/>
                </a:cxn>
                <a:cxn ang="0">
                  <a:pos x="98" y="101"/>
                </a:cxn>
                <a:cxn ang="0">
                  <a:pos x="169" y="78"/>
                </a:cxn>
                <a:cxn ang="0">
                  <a:pos x="239" y="54"/>
                </a:cxn>
                <a:cxn ang="0">
                  <a:pos x="364" y="31"/>
                </a:cxn>
                <a:cxn ang="0">
                  <a:pos x="442" y="15"/>
                </a:cxn>
                <a:cxn ang="0">
                  <a:pos x="519" y="15"/>
                </a:cxn>
                <a:cxn ang="0">
                  <a:pos x="611" y="0"/>
                </a:cxn>
                <a:cxn ang="0">
                  <a:pos x="716" y="0"/>
                </a:cxn>
                <a:cxn ang="0">
                  <a:pos x="821" y="0"/>
                </a:cxn>
                <a:cxn ang="0">
                  <a:pos x="878" y="0"/>
                </a:cxn>
                <a:cxn ang="0">
                  <a:pos x="975" y="0"/>
                </a:cxn>
                <a:cxn ang="0">
                  <a:pos x="1067" y="0"/>
                </a:cxn>
                <a:cxn ang="0">
                  <a:pos x="1165" y="0"/>
                </a:cxn>
                <a:cxn ang="0">
                  <a:pos x="1207" y="0"/>
                </a:cxn>
                <a:cxn ang="0">
                  <a:pos x="1367" y="15"/>
                </a:cxn>
                <a:cxn ang="0">
                  <a:pos x="1529" y="31"/>
                </a:cxn>
                <a:cxn ang="0">
                  <a:pos x="1669" y="39"/>
                </a:cxn>
                <a:cxn ang="0">
                  <a:pos x="1809" y="46"/>
                </a:cxn>
                <a:cxn ang="0">
                  <a:pos x="1894" y="61"/>
                </a:cxn>
                <a:cxn ang="0">
                  <a:pos x="2020" y="78"/>
                </a:cxn>
                <a:cxn ang="0">
                  <a:pos x="2217" y="101"/>
                </a:cxn>
                <a:cxn ang="0">
                  <a:pos x="2342" y="110"/>
                </a:cxn>
                <a:cxn ang="0">
                  <a:pos x="2434" y="124"/>
                </a:cxn>
                <a:cxn ang="0">
                  <a:pos x="2484" y="132"/>
                </a:cxn>
              </a:cxnLst>
              <a:rect l="0" t="0" r="r" b="b"/>
              <a:pathLst>
                <a:path w="2484" h="162">
                  <a:moveTo>
                    <a:pt x="0" y="162"/>
                  </a:moveTo>
                  <a:lnTo>
                    <a:pt x="15" y="141"/>
                  </a:lnTo>
                  <a:lnTo>
                    <a:pt x="57" y="118"/>
                  </a:lnTo>
                  <a:lnTo>
                    <a:pt x="98" y="101"/>
                  </a:lnTo>
                  <a:lnTo>
                    <a:pt x="169" y="78"/>
                  </a:lnTo>
                  <a:lnTo>
                    <a:pt x="239" y="54"/>
                  </a:lnTo>
                  <a:lnTo>
                    <a:pt x="364" y="31"/>
                  </a:lnTo>
                  <a:lnTo>
                    <a:pt x="442" y="15"/>
                  </a:lnTo>
                  <a:lnTo>
                    <a:pt x="519" y="15"/>
                  </a:lnTo>
                  <a:lnTo>
                    <a:pt x="611" y="0"/>
                  </a:lnTo>
                  <a:lnTo>
                    <a:pt x="716" y="0"/>
                  </a:lnTo>
                  <a:lnTo>
                    <a:pt x="821" y="0"/>
                  </a:lnTo>
                  <a:lnTo>
                    <a:pt x="878" y="0"/>
                  </a:lnTo>
                  <a:lnTo>
                    <a:pt x="975" y="0"/>
                  </a:lnTo>
                  <a:lnTo>
                    <a:pt x="1067" y="0"/>
                  </a:lnTo>
                  <a:lnTo>
                    <a:pt x="1165" y="0"/>
                  </a:lnTo>
                  <a:lnTo>
                    <a:pt x="1207" y="0"/>
                  </a:lnTo>
                  <a:lnTo>
                    <a:pt x="1367" y="15"/>
                  </a:lnTo>
                  <a:lnTo>
                    <a:pt x="1529" y="31"/>
                  </a:lnTo>
                  <a:lnTo>
                    <a:pt x="1669" y="39"/>
                  </a:lnTo>
                  <a:lnTo>
                    <a:pt x="1809" y="46"/>
                  </a:lnTo>
                  <a:lnTo>
                    <a:pt x="1894" y="61"/>
                  </a:lnTo>
                  <a:lnTo>
                    <a:pt x="2020" y="78"/>
                  </a:lnTo>
                  <a:lnTo>
                    <a:pt x="2217" y="101"/>
                  </a:lnTo>
                  <a:lnTo>
                    <a:pt x="2342" y="110"/>
                  </a:lnTo>
                  <a:lnTo>
                    <a:pt x="2434" y="124"/>
                  </a:lnTo>
                  <a:lnTo>
                    <a:pt x="2484" y="13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6" name="Freeform 270"/>
            <p:cNvSpPr>
              <a:spLocks/>
            </p:cNvSpPr>
            <p:nvPr/>
          </p:nvSpPr>
          <p:spPr bwMode="auto">
            <a:xfrm>
              <a:off x="5167" y="1860"/>
              <a:ext cx="72" cy="81"/>
            </a:xfrm>
            <a:custGeom>
              <a:avLst/>
              <a:gdLst/>
              <a:ahLst/>
              <a:cxnLst>
                <a:cxn ang="0">
                  <a:pos x="0" y="243"/>
                </a:cxn>
                <a:cxn ang="0">
                  <a:pos x="57" y="142"/>
                </a:cxn>
                <a:cxn ang="0">
                  <a:pos x="70" y="148"/>
                </a:cxn>
                <a:cxn ang="0">
                  <a:pos x="142" y="63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3">
                  <a:moveTo>
                    <a:pt x="0" y="243"/>
                  </a:moveTo>
                  <a:lnTo>
                    <a:pt x="57" y="142"/>
                  </a:lnTo>
                  <a:lnTo>
                    <a:pt x="70" y="148"/>
                  </a:lnTo>
                  <a:lnTo>
                    <a:pt x="142" y="63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7" name="Freeform 271"/>
            <p:cNvSpPr>
              <a:spLocks/>
            </p:cNvSpPr>
            <p:nvPr/>
          </p:nvSpPr>
          <p:spPr bwMode="auto">
            <a:xfrm>
              <a:off x="5237" y="1863"/>
              <a:ext cx="101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4"/>
                </a:cxn>
                <a:cxn ang="0">
                  <a:pos x="97" y="103"/>
                </a:cxn>
                <a:cxn ang="0">
                  <a:pos x="146" y="139"/>
                </a:cxn>
                <a:cxn ang="0">
                  <a:pos x="195" y="171"/>
                </a:cxn>
                <a:cxn ang="0">
                  <a:pos x="237" y="195"/>
                </a:cxn>
                <a:cxn ang="0">
                  <a:pos x="301" y="234"/>
                </a:cxn>
              </a:cxnLst>
              <a:rect l="0" t="0" r="r" b="b"/>
              <a:pathLst>
                <a:path w="301" h="234">
                  <a:moveTo>
                    <a:pt x="0" y="0"/>
                  </a:moveTo>
                  <a:lnTo>
                    <a:pt x="62" y="64"/>
                  </a:lnTo>
                  <a:lnTo>
                    <a:pt x="97" y="103"/>
                  </a:lnTo>
                  <a:lnTo>
                    <a:pt x="146" y="139"/>
                  </a:lnTo>
                  <a:lnTo>
                    <a:pt x="195" y="171"/>
                  </a:lnTo>
                  <a:lnTo>
                    <a:pt x="237" y="195"/>
                  </a:lnTo>
                  <a:lnTo>
                    <a:pt x="301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8" name="Line 272"/>
            <p:cNvSpPr>
              <a:spLocks noChangeShapeType="1"/>
            </p:cNvSpPr>
            <p:nvPr/>
          </p:nvSpPr>
          <p:spPr bwMode="auto">
            <a:xfrm flipH="1">
              <a:off x="5324" y="1941"/>
              <a:ext cx="11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29" name="Freeform 273"/>
            <p:cNvSpPr>
              <a:spLocks/>
            </p:cNvSpPr>
            <p:nvPr/>
          </p:nvSpPr>
          <p:spPr bwMode="auto">
            <a:xfrm>
              <a:off x="5581" y="1964"/>
              <a:ext cx="163" cy="146"/>
            </a:xfrm>
            <a:custGeom>
              <a:avLst/>
              <a:gdLst/>
              <a:ahLst/>
              <a:cxnLst>
                <a:cxn ang="0">
                  <a:pos x="22" y="54"/>
                </a:cxn>
                <a:cxn ang="0">
                  <a:pos x="92" y="40"/>
                </a:cxn>
                <a:cxn ang="0">
                  <a:pos x="189" y="40"/>
                </a:cxn>
                <a:cxn ang="0">
                  <a:pos x="386" y="0"/>
                </a:cxn>
                <a:cxn ang="0">
                  <a:pos x="484" y="0"/>
                </a:cxn>
                <a:cxn ang="0">
                  <a:pos x="491" y="23"/>
                </a:cxn>
                <a:cxn ang="0">
                  <a:pos x="476" y="40"/>
                </a:cxn>
                <a:cxn ang="0">
                  <a:pos x="427" y="69"/>
                </a:cxn>
                <a:cxn ang="0">
                  <a:pos x="371" y="107"/>
                </a:cxn>
                <a:cxn ang="0">
                  <a:pos x="307" y="146"/>
                </a:cxn>
                <a:cxn ang="0">
                  <a:pos x="259" y="179"/>
                </a:cxn>
                <a:cxn ang="0">
                  <a:pos x="280" y="241"/>
                </a:cxn>
                <a:cxn ang="0">
                  <a:pos x="392" y="326"/>
                </a:cxn>
                <a:cxn ang="0">
                  <a:pos x="427" y="405"/>
                </a:cxn>
                <a:cxn ang="0">
                  <a:pos x="434" y="436"/>
                </a:cxn>
                <a:cxn ang="0">
                  <a:pos x="357" y="421"/>
                </a:cxn>
                <a:cxn ang="0">
                  <a:pos x="259" y="374"/>
                </a:cxn>
                <a:cxn ang="0">
                  <a:pos x="119" y="326"/>
                </a:cxn>
                <a:cxn ang="0">
                  <a:pos x="42" y="310"/>
                </a:cxn>
                <a:cxn ang="0">
                  <a:pos x="0" y="310"/>
                </a:cxn>
              </a:cxnLst>
              <a:rect l="0" t="0" r="r" b="b"/>
              <a:pathLst>
                <a:path w="491" h="436">
                  <a:moveTo>
                    <a:pt x="22" y="54"/>
                  </a:moveTo>
                  <a:lnTo>
                    <a:pt x="92" y="40"/>
                  </a:lnTo>
                  <a:lnTo>
                    <a:pt x="189" y="40"/>
                  </a:lnTo>
                  <a:lnTo>
                    <a:pt x="386" y="0"/>
                  </a:lnTo>
                  <a:lnTo>
                    <a:pt x="484" y="0"/>
                  </a:lnTo>
                  <a:lnTo>
                    <a:pt x="491" y="23"/>
                  </a:lnTo>
                  <a:lnTo>
                    <a:pt x="476" y="40"/>
                  </a:lnTo>
                  <a:lnTo>
                    <a:pt x="427" y="69"/>
                  </a:lnTo>
                  <a:lnTo>
                    <a:pt x="371" y="107"/>
                  </a:lnTo>
                  <a:lnTo>
                    <a:pt x="307" y="146"/>
                  </a:lnTo>
                  <a:lnTo>
                    <a:pt x="259" y="179"/>
                  </a:lnTo>
                  <a:lnTo>
                    <a:pt x="280" y="241"/>
                  </a:lnTo>
                  <a:lnTo>
                    <a:pt x="392" y="326"/>
                  </a:lnTo>
                  <a:lnTo>
                    <a:pt x="427" y="405"/>
                  </a:lnTo>
                  <a:lnTo>
                    <a:pt x="434" y="436"/>
                  </a:lnTo>
                  <a:lnTo>
                    <a:pt x="357" y="421"/>
                  </a:lnTo>
                  <a:lnTo>
                    <a:pt x="259" y="374"/>
                  </a:lnTo>
                  <a:lnTo>
                    <a:pt x="119" y="326"/>
                  </a:lnTo>
                  <a:lnTo>
                    <a:pt x="42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0" name="Freeform 274"/>
            <p:cNvSpPr>
              <a:spLocks/>
            </p:cNvSpPr>
            <p:nvPr/>
          </p:nvSpPr>
          <p:spPr bwMode="auto">
            <a:xfrm>
              <a:off x="4746" y="1995"/>
              <a:ext cx="837" cy="130"/>
            </a:xfrm>
            <a:custGeom>
              <a:avLst/>
              <a:gdLst/>
              <a:ahLst/>
              <a:cxnLst>
                <a:cxn ang="0">
                  <a:pos x="2511" y="218"/>
                </a:cxn>
                <a:cxn ang="0">
                  <a:pos x="2461" y="213"/>
                </a:cxn>
                <a:cxn ang="0">
                  <a:pos x="2377" y="213"/>
                </a:cxn>
                <a:cxn ang="0">
                  <a:pos x="2195" y="242"/>
                </a:cxn>
                <a:cxn ang="0">
                  <a:pos x="2007" y="305"/>
                </a:cxn>
                <a:cxn ang="0">
                  <a:pos x="1753" y="367"/>
                </a:cxn>
                <a:cxn ang="0">
                  <a:pos x="1606" y="383"/>
                </a:cxn>
                <a:cxn ang="0">
                  <a:pos x="1444" y="390"/>
                </a:cxn>
                <a:cxn ang="0">
                  <a:pos x="1249" y="374"/>
                </a:cxn>
                <a:cxn ang="0">
                  <a:pos x="1030" y="344"/>
                </a:cxn>
                <a:cxn ang="0">
                  <a:pos x="765" y="313"/>
                </a:cxn>
                <a:cxn ang="0">
                  <a:pos x="484" y="267"/>
                </a:cxn>
                <a:cxn ang="0">
                  <a:pos x="232" y="188"/>
                </a:cxn>
                <a:cxn ang="0">
                  <a:pos x="57" y="79"/>
                </a:cxn>
                <a:cxn ang="0">
                  <a:pos x="0" y="25"/>
                </a:cxn>
                <a:cxn ang="0">
                  <a:pos x="42" y="0"/>
                </a:cxn>
              </a:cxnLst>
              <a:rect l="0" t="0" r="r" b="b"/>
              <a:pathLst>
                <a:path w="2511" h="390">
                  <a:moveTo>
                    <a:pt x="2511" y="218"/>
                  </a:moveTo>
                  <a:lnTo>
                    <a:pt x="2461" y="213"/>
                  </a:lnTo>
                  <a:lnTo>
                    <a:pt x="2377" y="213"/>
                  </a:lnTo>
                  <a:lnTo>
                    <a:pt x="2195" y="242"/>
                  </a:lnTo>
                  <a:lnTo>
                    <a:pt x="2007" y="305"/>
                  </a:lnTo>
                  <a:lnTo>
                    <a:pt x="1753" y="367"/>
                  </a:lnTo>
                  <a:lnTo>
                    <a:pt x="1606" y="383"/>
                  </a:lnTo>
                  <a:lnTo>
                    <a:pt x="1444" y="390"/>
                  </a:lnTo>
                  <a:lnTo>
                    <a:pt x="1249" y="374"/>
                  </a:lnTo>
                  <a:lnTo>
                    <a:pt x="1030" y="344"/>
                  </a:lnTo>
                  <a:lnTo>
                    <a:pt x="765" y="313"/>
                  </a:lnTo>
                  <a:lnTo>
                    <a:pt x="484" y="267"/>
                  </a:lnTo>
                  <a:lnTo>
                    <a:pt x="232" y="188"/>
                  </a:lnTo>
                  <a:lnTo>
                    <a:pt x="57" y="79"/>
                  </a:lnTo>
                  <a:lnTo>
                    <a:pt x="0" y="25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1" name="Oval 275"/>
            <p:cNvSpPr>
              <a:spLocks noChangeArrowheads="1"/>
            </p:cNvSpPr>
            <p:nvPr/>
          </p:nvSpPr>
          <p:spPr bwMode="auto">
            <a:xfrm>
              <a:off x="4845" y="1967"/>
              <a:ext cx="57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2" name="Freeform 276"/>
            <p:cNvSpPr>
              <a:spLocks/>
            </p:cNvSpPr>
            <p:nvPr/>
          </p:nvSpPr>
          <p:spPr bwMode="auto">
            <a:xfrm>
              <a:off x="5181" y="2123"/>
              <a:ext cx="72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61"/>
                </a:cxn>
                <a:cxn ang="0">
                  <a:pos x="100" y="203"/>
                </a:cxn>
                <a:cxn ang="0">
                  <a:pos x="148" y="256"/>
                </a:cxn>
                <a:cxn ang="0">
                  <a:pos x="189" y="210"/>
                </a:cxn>
                <a:cxn ang="0">
                  <a:pos x="218" y="124"/>
                </a:cxn>
                <a:cxn ang="0">
                  <a:pos x="218" y="76"/>
                </a:cxn>
                <a:cxn ang="0">
                  <a:pos x="197" y="39"/>
                </a:cxn>
                <a:cxn ang="0">
                  <a:pos x="140" y="15"/>
                </a:cxn>
              </a:cxnLst>
              <a:rect l="0" t="0" r="r" b="b"/>
              <a:pathLst>
                <a:path w="218" h="256">
                  <a:moveTo>
                    <a:pt x="0" y="0"/>
                  </a:moveTo>
                  <a:lnTo>
                    <a:pt x="22" y="61"/>
                  </a:lnTo>
                  <a:lnTo>
                    <a:pt x="100" y="203"/>
                  </a:lnTo>
                  <a:lnTo>
                    <a:pt x="148" y="256"/>
                  </a:lnTo>
                  <a:lnTo>
                    <a:pt x="189" y="210"/>
                  </a:lnTo>
                  <a:lnTo>
                    <a:pt x="218" y="124"/>
                  </a:lnTo>
                  <a:lnTo>
                    <a:pt x="218" y="76"/>
                  </a:lnTo>
                  <a:lnTo>
                    <a:pt x="197" y="39"/>
                  </a:lnTo>
                  <a:lnTo>
                    <a:pt x="140" y="1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3" name="Line 277"/>
            <p:cNvSpPr>
              <a:spLocks noChangeShapeType="1"/>
            </p:cNvSpPr>
            <p:nvPr/>
          </p:nvSpPr>
          <p:spPr bwMode="auto">
            <a:xfrm>
              <a:off x="5417" y="2094"/>
              <a:ext cx="40" cy="2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4" name="Line 278"/>
            <p:cNvSpPr>
              <a:spLocks noChangeShapeType="1"/>
            </p:cNvSpPr>
            <p:nvPr/>
          </p:nvSpPr>
          <p:spPr bwMode="auto">
            <a:xfrm>
              <a:off x="5511" y="2071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5" name="Freeform 279"/>
            <p:cNvSpPr>
              <a:spLocks/>
            </p:cNvSpPr>
            <p:nvPr/>
          </p:nvSpPr>
          <p:spPr bwMode="auto">
            <a:xfrm>
              <a:off x="5454" y="2081"/>
              <a:ext cx="68" cy="34"/>
            </a:xfrm>
            <a:custGeom>
              <a:avLst/>
              <a:gdLst/>
              <a:ahLst/>
              <a:cxnLst>
                <a:cxn ang="0">
                  <a:pos x="0" y="102"/>
                </a:cxn>
                <a:cxn ang="0">
                  <a:pos x="22" y="79"/>
                </a:cxn>
                <a:cxn ang="0">
                  <a:pos x="84" y="40"/>
                </a:cxn>
                <a:cxn ang="0">
                  <a:pos x="204" y="0"/>
                </a:cxn>
              </a:cxnLst>
              <a:rect l="0" t="0" r="r" b="b"/>
              <a:pathLst>
                <a:path w="204" h="102">
                  <a:moveTo>
                    <a:pt x="0" y="102"/>
                  </a:moveTo>
                  <a:lnTo>
                    <a:pt x="22" y="79"/>
                  </a:lnTo>
                  <a:lnTo>
                    <a:pt x="84" y="40"/>
                  </a:lnTo>
                  <a:lnTo>
                    <a:pt x="204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6" name="Freeform 280"/>
            <p:cNvSpPr>
              <a:spLocks/>
            </p:cNvSpPr>
            <p:nvPr/>
          </p:nvSpPr>
          <p:spPr bwMode="auto">
            <a:xfrm>
              <a:off x="4760" y="1992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8" y="110"/>
                </a:cxn>
                <a:cxn ang="0">
                  <a:pos x="169" y="134"/>
                </a:cxn>
                <a:cxn ang="0">
                  <a:pos x="210" y="126"/>
                </a:cxn>
                <a:cxn ang="0">
                  <a:pos x="218" y="77"/>
                </a:cxn>
                <a:cxn ang="0">
                  <a:pos x="162" y="62"/>
                </a:cxn>
                <a:cxn ang="0">
                  <a:pos x="98" y="56"/>
                </a:cxn>
                <a:cxn ang="0">
                  <a:pos x="57" y="23"/>
                </a:cxn>
                <a:cxn ang="0">
                  <a:pos x="42" y="8"/>
                </a:cxn>
              </a:cxnLst>
              <a:rect l="0" t="0" r="r" b="b"/>
              <a:pathLst>
                <a:path w="218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8" y="110"/>
                  </a:lnTo>
                  <a:lnTo>
                    <a:pt x="169" y="134"/>
                  </a:lnTo>
                  <a:lnTo>
                    <a:pt x="210" y="126"/>
                  </a:lnTo>
                  <a:lnTo>
                    <a:pt x="218" y="77"/>
                  </a:lnTo>
                  <a:lnTo>
                    <a:pt x="162" y="62"/>
                  </a:lnTo>
                  <a:lnTo>
                    <a:pt x="98" y="56"/>
                  </a:lnTo>
                  <a:lnTo>
                    <a:pt x="57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7" name="Freeform 281"/>
            <p:cNvSpPr>
              <a:spLocks/>
            </p:cNvSpPr>
            <p:nvPr/>
          </p:nvSpPr>
          <p:spPr bwMode="auto">
            <a:xfrm>
              <a:off x="4942" y="1961"/>
              <a:ext cx="38" cy="12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9"/>
                </a:cxn>
                <a:cxn ang="0">
                  <a:pos x="77" y="41"/>
                </a:cxn>
                <a:cxn ang="0">
                  <a:pos x="92" y="126"/>
                </a:cxn>
                <a:cxn ang="0">
                  <a:pos x="112" y="188"/>
                </a:cxn>
                <a:cxn ang="0">
                  <a:pos x="84" y="281"/>
                </a:cxn>
                <a:cxn ang="0">
                  <a:pos x="36" y="350"/>
                </a:cxn>
                <a:cxn ang="0">
                  <a:pos x="7" y="383"/>
                </a:cxn>
              </a:cxnLst>
              <a:rect l="0" t="0" r="r" b="b"/>
              <a:pathLst>
                <a:path w="112" h="383">
                  <a:moveTo>
                    <a:pt x="0" y="0"/>
                  </a:moveTo>
                  <a:lnTo>
                    <a:pt x="36" y="9"/>
                  </a:lnTo>
                  <a:lnTo>
                    <a:pt x="77" y="41"/>
                  </a:lnTo>
                  <a:lnTo>
                    <a:pt x="92" y="126"/>
                  </a:lnTo>
                  <a:lnTo>
                    <a:pt x="112" y="188"/>
                  </a:lnTo>
                  <a:lnTo>
                    <a:pt x="84" y="281"/>
                  </a:lnTo>
                  <a:lnTo>
                    <a:pt x="36" y="350"/>
                  </a:lnTo>
                  <a:lnTo>
                    <a:pt x="7" y="3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8" name="Freeform 282"/>
            <p:cNvSpPr>
              <a:spLocks/>
            </p:cNvSpPr>
            <p:nvPr/>
          </p:nvSpPr>
          <p:spPr bwMode="auto">
            <a:xfrm>
              <a:off x="4989" y="2052"/>
              <a:ext cx="122" cy="47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1" y="24"/>
                </a:cxn>
                <a:cxn ang="0">
                  <a:pos x="147" y="0"/>
                </a:cxn>
                <a:cxn ang="0">
                  <a:pos x="215" y="1"/>
                </a:cxn>
                <a:cxn ang="0">
                  <a:pos x="287" y="9"/>
                </a:cxn>
                <a:cxn ang="0">
                  <a:pos x="365" y="24"/>
                </a:cxn>
                <a:cxn ang="0">
                  <a:pos x="357" y="42"/>
                </a:cxn>
                <a:cxn ang="0">
                  <a:pos x="287" y="86"/>
                </a:cxn>
                <a:cxn ang="0">
                  <a:pos x="252" y="111"/>
                </a:cxn>
                <a:cxn ang="0">
                  <a:pos x="203" y="142"/>
                </a:cxn>
                <a:cxn ang="0">
                  <a:pos x="133" y="132"/>
                </a:cxn>
                <a:cxn ang="0">
                  <a:pos x="85" y="119"/>
                </a:cxn>
              </a:cxnLst>
              <a:rect l="0" t="0" r="r" b="b"/>
              <a:pathLst>
                <a:path w="365" h="142">
                  <a:moveTo>
                    <a:pt x="0" y="42"/>
                  </a:moveTo>
                  <a:lnTo>
                    <a:pt x="41" y="24"/>
                  </a:lnTo>
                  <a:lnTo>
                    <a:pt x="147" y="0"/>
                  </a:lnTo>
                  <a:lnTo>
                    <a:pt x="215" y="1"/>
                  </a:lnTo>
                  <a:lnTo>
                    <a:pt x="287" y="9"/>
                  </a:lnTo>
                  <a:lnTo>
                    <a:pt x="365" y="24"/>
                  </a:lnTo>
                  <a:lnTo>
                    <a:pt x="357" y="42"/>
                  </a:lnTo>
                  <a:lnTo>
                    <a:pt x="287" y="86"/>
                  </a:lnTo>
                  <a:lnTo>
                    <a:pt x="252" y="111"/>
                  </a:lnTo>
                  <a:lnTo>
                    <a:pt x="203" y="142"/>
                  </a:lnTo>
                  <a:lnTo>
                    <a:pt x="133" y="132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39" name="Freeform 283"/>
            <p:cNvSpPr>
              <a:spLocks/>
            </p:cNvSpPr>
            <p:nvPr/>
          </p:nvSpPr>
          <p:spPr bwMode="auto">
            <a:xfrm>
              <a:off x="5592" y="1982"/>
              <a:ext cx="3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15"/>
                </a:cxn>
                <a:cxn ang="0">
                  <a:pos x="105" y="92"/>
                </a:cxn>
                <a:cxn ang="0">
                  <a:pos x="84" y="194"/>
                </a:cxn>
                <a:cxn ang="0">
                  <a:pos x="27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2" y="15"/>
                  </a:lnTo>
                  <a:lnTo>
                    <a:pt x="105" y="92"/>
                  </a:lnTo>
                  <a:lnTo>
                    <a:pt x="84" y="194"/>
                  </a:lnTo>
                  <a:lnTo>
                    <a:pt x="27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0" name="Freeform 284"/>
            <p:cNvSpPr>
              <a:spLocks/>
            </p:cNvSpPr>
            <p:nvPr/>
          </p:nvSpPr>
          <p:spPr bwMode="auto">
            <a:xfrm>
              <a:off x="5174" y="1907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8" y="38"/>
                </a:cxn>
                <a:cxn ang="0">
                  <a:pos x="7" y="70"/>
                </a:cxn>
                <a:cxn ang="0">
                  <a:pos x="0" y="93"/>
                </a:cxn>
              </a:cxnLst>
              <a:rect l="0" t="0" r="r" b="b"/>
              <a:pathLst>
                <a:path w="42" h="93">
                  <a:moveTo>
                    <a:pt x="42" y="0"/>
                  </a:moveTo>
                  <a:lnTo>
                    <a:pt x="28" y="38"/>
                  </a:lnTo>
                  <a:lnTo>
                    <a:pt x="7" y="7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1" name="Freeform 285"/>
            <p:cNvSpPr>
              <a:spLocks/>
            </p:cNvSpPr>
            <p:nvPr/>
          </p:nvSpPr>
          <p:spPr bwMode="auto">
            <a:xfrm>
              <a:off x="5181" y="1907"/>
              <a:ext cx="11" cy="3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8" y="23"/>
                </a:cxn>
                <a:cxn ang="0">
                  <a:pos x="8" y="70"/>
                </a:cxn>
                <a:cxn ang="0">
                  <a:pos x="0" y="101"/>
                </a:cxn>
              </a:cxnLst>
              <a:rect l="0" t="0" r="r" b="b"/>
              <a:pathLst>
                <a:path w="35" h="101">
                  <a:moveTo>
                    <a:pt x="35" y="0"/>
                  </a:moveTo>
                  <a:lnTo>
                    <a:pt x="28" y="23"/>
                  </a:lnTo>
                  <a:lnTo>
                    <a:pt x="8" y="70"/>
                  </a:lnTo>
                  <a:lnTo>
                    <a:pt x="0" y="10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2" name="Freeform 286"/>
            <p:cNvSpPr>
              <a:spLocks/>
            </p:cNvSpPr>
            <p:nvPr/>
          </p:nvSpPr>
          <p:spPr bwMode="auto">
            <a:xfrm>
              <a:off x="5186" y="1884"/>
              <a:ext cx="28" cy="54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55" y="46"/>
                </a:cxn>
                <a:cxn ang="0">
                  <a:pos x="20" y="115"/>
                </a:cxn>
                <a:cxn ang="0">
                  <a:pos x="0" y="162"/>
                </a:cxn>
              </a:cxnLst>
              <a:rect l="0" t="0" r="r" b="b"/>
              <a:pathLst>
                <a:path w="85" h="162">
                  <a:moveTo>
                    <a:pt x="85" y="0"/>
                  </a:moveTo>
                  <a:lnTo>
                    <a:pt x="55" y="46"/>
                  </a:lnTo>
                  <a:lnTo>
                    <a:pt x="20" y="115"/>
                  </a:lnTo>
                  <a:lnTo>
                    <a:pt x="0" y="16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3" name="Freeform 287"/>
            <p:cNvSpPr>
              <a:spLocks/>
            </p:cNvSpPr>
            <p:nvPr/>
          </p:nvSpPr>
          <p:spPr bwMode="auto">
            <a:xfrm>
              <a:off x="5195" y="1863"/>
              <a:ext cx="42" cy="7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11" y="33"/>
                </a:cxn>
                <a:cxn ang="0">
                  <a:pos x="76" y="77"/>
                </a:cxn>
                <a:cxn ang="0">
                  <a:pos x="42" y="133"/>
                </a:cxn>
                <a:cxn ang="0">
                  <a:pos x="14" y="195"/>
                </a:cxn>
                <a:cxn ang="0">
                  <a:pos x="0" y="234"/>
                </a:cxn>
              </a:cxnLst>
              <a:rect l="0" t="0" r="r" b="b"/>
              <a:pathLst>
                <a:path w="127" h="234">
                  <a:moveTo>
                    <a:pt x="127" y="0"/>
                  </a:moveTo>
                  <a:lnTo>
                    <a:pt x="111" y="33"/>
                  </a:lnTo>
                  <a:lnTo>
                    <a:pt x="76" y="77"/>
                  </a:lnTo>
                  <a:lnTo>
                    <a:pt x="42" y="133"/>
                  </a:lnTo>
                  <a:lnTo>
                    <a:pt x="14" y="195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4" name="Freeform 288"/>
            <p:cNvSpPr>
              <a:spLocks/>
            </p:cNvSpPr>
            <p:nvPr/>
          </p:nvSpPr>
          <p:spPr bwMode="auto">
            <a:xfrm>
              <a:off x="5204" y="1871"/>
              <a:ext cx="40" cy="72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2" y="41"/>
                </a:cxn>
                <a:cxn ang="0">
                  <a:pos x="49" y="102"/>
                </a:cxn>
                <a:cxn ang="0">
                  <a:pos x="22" y="156"/>
                </a:cxn>
                <a:cxn ang="0">
                  <a:pos x="0" y="218"/>
                </a:cxn>
              </a:cxnLst>
              <a:rect l="0" t="0" r="r" b="b"/>
              <a:pathLst>
                <a:path w="119" h="218">
                  <a:moveTo>
                    <a:pt x="119" y="0"/>
                  </a:moveTo>
                  <a:lnTo>
                    <a:pt x="92" y="41"/>
                  </a:lnTo>
                  <a:lnTo>
                    <a:pt x="49" y="102"/>
                  </a:lnTo>
                  <a:lnTo>
                    <a:pt x="22" y="156"/>
                  </a:lnTo>
                  <a:lnTo>
                    <a:pt x="0" y="21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5" name="Freeform 289"/>
            <p:cNvSpPr>
              <a:spLocks/>
            </p:cNvSpPr>
            <p:nvPr/>
          </p:nvSpPr>
          <p:spPr bwMode="auto">
            <a:xfrm>
              <a:off x="5216" y="1879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2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2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6" name="Freeform 290"/>
            <p:cNvSpPr>
              <a:spLocks/>
            </p:cNvSpPr>
            <p:nvPr/>
          </p:nvSpPr>
          <p:spPr bwMode="auto">
            <a:xfrm>
              <a:off x="5227" y="1887"/>
              <a:ext cx="34" cy="5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49" y="61"/>
                </a:cxn>
                <a:cxn ang="0">
                  <a:pos x="14" y="138"/>
                </a:cxn>
                <a:cxn ang="0">
                  <a:pos x="0" y="178"/>
                </a:cxn>
              </a:cxnLst>
              <a:rect l="0" t="0" r="r" b="b"/>
              <a:pathLst>
                <a:path w="100" h="178">
                  <a:moveTo>
                    <a:pt x="100" y="0"/>
                  </a:moveTo>
                  <a:lnTo>
                    <a:pt x="49" y="61"/>
                  </a:lnTo>
                  <a:lnTo>
                    <a:pt x="14" y="138"/>
                  </a:lnTo>
                  <a:lnTo>
                    <a:pt x="0" y="17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7" name="Freeform 291"/>
            <p:cNvSpPr>
              <a:spLocks/>
            </p:cNvSpPr>
            <p:nvPr/>
          </p:nvSpPr>
          <p:spPr bwMode="auto">
            <a:xfrm>
              <a:off x="5251" y="1905"/>
              <a:ext cx="28" cy="41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9" y="39"/>
                </a:cxn>
                <a:cxn ang="0">
                  <a:pos x="0" y="125"/>
                </a:cxn>
              </a:cxnLst>
              <a:rect l="0" t="0" r="r" b="b"/>
              <a:pathLst>
                <a:path w="84" h="125">
                  <a:moveTo>
                    <a:pt x="84" y="0"/>
                  </a:moveTo>
                  <a:lnTo>
                    <a:pt x="49" y="39"/>
                  </a:lnTo>
                  <a:lnTo>
                    <a:pt x="0" y="12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8" name="Freeform 292"/>
            <p:cNvSpPr>
              <a:spLocks/>
            </p:cNvSpPr>
            <p:nvPr/>
          </p:nvSpPr>
          <p:spPr bwMode="auto">
            <a:xfrm>
              <a:off x="5265" y="1913"/>
              <a:ext cx="24" cy="36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8"/>
                </a:cxn>
              </a:cxnLst>
              <a:rect l="0" t="0" r="r" b="b"/>
              <a:pathLst>
                <a:path w="70" h="108">
                  <a:moveTo>
                    <a:pt x="70" y="0"/>
                  </a:moveTo>
                  <a:lnTo>
                    <a:pt x="35" y="46"/>
                  </a:lnTo>
                  <a:lnTo>
                    <a:pt x="0" y="10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49" name="Freeform 293"/>
            <p:cNvSpPr>
              <a:spLocks/>
            </p:cNvSpPr>
            <p:nvPr/>
          </p:nvSpPr>
          <p:spPr bwMode="auto">
            <a:xfrm>
              <a:off x="5277" y="1918"/>
              <a:ext cx="20" cy="30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8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8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0" name="Freeform 294"/>
            <p:cNvSpPr>
              <a:spLocks/>
            </p:cNvSpPr>
            <p:nvPr/>
          </p:nvSpPr>
          <p:spPr bwMode="auto">
            <a:xfrm>
              <a:off x="5286" y="1922"/>
              <a:ext cx="19" cy="28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20" y="44"/>
                </a:cxn>
                <a:cxn ang="0">
                  <a:pos x="0" y="83"/>
                </a:cxn>
              </a:cxnLst>
              <a:rect l="0" t="0" r="r" b="b"/>
              <a:pathLst>
                <a:path w="55" h="83">
                  <a:moveTo>
                    <a:pt x="55" y="0"/>
                  </a:moveTo>
                  <a:lnTo>
                    <a:pt x="20" y="44"/>
                  </a:lnTo>
                  <a:lnTo>
                    <a:pt x="0" y="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1" name="Freeform 295"/>
            <p:cNvSpPr>
              <a:spLocks/>
            </p:cNvSpPr>
            <p:nvPr/>
          </p:nvSpPr>
          <p:spPr bwMode="auto">
            <a:xfrm>
              <a:off x="5300" y="1926"/>
              <a:ext cx="14" cy="24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40"/>
                </a:cxn>
                <a:cxn ang="0">
                  <a:pos x="0" y="71"/>
                </a:cxn>
              </a:cxnLst>
              <a:rect l="0" t="0" r="r" b="b"/>
              <a:pathLst>
                <a:path w="42" h="71">
                  <a:moveTo>
                    <a:pt x="42" y="0"/>
                  </a:moveTo>
                  <a:lnTo>
                    <a:pt x="11" y="40"/>
                  </a:lnTo>
                  <a:lnTo>
                    <a:pt x="0" y="7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2" name="Freeform 296"/>
            <p:cNvSpPr>
              <a:spLocks/>
            </p:cNvSpPr>
            <p:nvPr/>
          </p:nvSpPr>
          <p:spPr bwMode="auto">
            <a:xfrm>
              <a:off x="5311" y="1932"/>
              <a:ext cx="12" cy="18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6"/>
                </a:cxn>
                <a:cxn ang="0">
                  <a:pos x="0" y="53"/>
                </a:cxn>
              </a:cxnLst>
              <a:rect l="0" t="0" r="r" b="b"/>
              <a:pathLst>
                <a:path w="35" h="53">
                  <a:moveTo>
                    <a:pt x="35" y="0"/>
                  </a:moveTo>
                  <a:lnTo>
                    <a:pt x="7" y="26"/>
                  </a:lnTo>
                  <a:lnTo>
                    <a:pt x="0" y="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3" name="Freeform 297"/>
            <p:cNvSpPr>
              <a:spLocks/>
            </p:cNvSpPr>
            <p:nvPr/>
          </p:nvSpPr>
          <p:spPr bwMode="auto">
            <a:xfrm>
              <a:off x="5239" y="1895"/>
              <a:ext cx="29" cy="51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7" h="153">
                  <a:moveTo>
                    <a:pt x="87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4" name="Line 298"/>
            <p:cNvSpPr>
              <a:spLocks noChangeShapeType="1"/>
            </p:cNvSpPr>
            <p:nvPr/>
          </p:nvSpPr>
          <p:spPr bwMode="auto">
            <a:xfrm>
              <a:off x="5423" y="2094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5" name="Line 299"/>
            <p:cNvSpPr>
              <a:spLocks noChangeShapeType="1"/>
            </p:cNvSpPr>
            <p:nvPr/>
          </p:nvSpPr>
          <p:spPr bwMode="auto">
            <a:xfrm>
              <a:off x="5428" y="2091"/>
              <a:ext cx="34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6" name="Line 300"/>
            <p:cNvSpPr>
              <a:spLocks noChangeShapeType="1"/>
            </p:cNvSpPr>
            <p:nvPr/>
          </p:nvSpPr>
          <p:spPr bwMode="auto">
            <a:xfrm>
              <a:off x="5438" y="2090"/>
              <a:ext cx="26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7" name="Line 301"/>
            <p:cNvSpPr>
              <a:spLocks noChangeShapeType="1"/>
            </p:cNvSpPr>
            <p:nvPr/>
          </p:nvSpPr>
          <p:spPr bwMode="auto">
            <a:xfrm>
              <a:off x="5443" y="2086"/>
              <a:ext cx="25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8" name="Line 302"/>
            <p:cNvSpPr>
              <a:spLocks noChangeShapeType="1"/>
            </p:cNvSpPr>
            <p:nvPr/>
          </p:nvSpPr>
          <p:spPr bwMode="auto">
            <a:xfrm>
              <a:off x="5449" y="2084"/>
              <a:ext cx="2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59" name="Line 303"/>
            <p:cNvSpPr>
              <a:spLocks noChangeShapeType="1"/>
            </p:cNvSpPr>
            <p:nvPr/>
          </p:nvSpPr>
          <p:spPr bwMode="auto">
            <a:xfrm>
              <a:off x="5456" y="2082"/>
              <a:ext cx="21" cy="1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0" name="Line 304"/>
            <p:cNvSpPr>
              <a:spLocks noChangeShapeType="1"/>
            </p:cNvSpPr>
            <p:nvPr/>
          </p:nvSpPr>
          <p:spPr bwMode="auto">
            <a:xfrm>
              <a:off x="5465" y="2081"/>
              <a:ext cx="19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1" name="Line 305"/>
            <p:cNvSpPr>
              <a:spLocks noChangeShapeType="1"/>
            </p:cNvSpPr>
            <p:nvPr/>
          </p:nvSpPr>
          <p:spPr bwMode="auto">
            <a:xfrm>
              <a:off x="5472" y="2078"/>
              <a:ext cx="18" cy="1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2" name="Line 306"/>
            <p:cNvSpPr>
              <a:spLocks noChangeShapeType="1"/>
            </p:cNvSpPr>
            <p:nvPr/>
          </p:nvSpPr>
          <p:spPr bwMode="auto">
            <a:xfrm>
              <a:off x="5484" y="2076"/>
              <a:ext cx="15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3" name="Line 307"/>
            <p:cNvSpPr>
              <a:spLocks noChangeShapeType="1"/>
            </p:cNvSpPr>
            <p:nvPr/>
          </p:nvSpPr>
          <p:spPr bwMode="auto">
            <a:xfrm>
              <a:off x="5493" y="2074"/>
              <a:ext cx="15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4" name="Line 308"/>
            <p:cNvSpPr>
              <a:spLocks noChangeShapeType="1"/>
            </p:cNvSpPr>
            <p:nvPr/>
          </p:nvSpPr>
          <p:spPr bwMode="auto">
            <a:xfrm>
              <a:off x="5503" y="2074"/>
              <a:ext cx="11" cy="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5" name="Freeform 309"/>
            <p:cNvSpPr>
              <a:spLocks/>
            </p:cNvSpPr>
            <p:nvPr/>
          </p:nvSpPr>
          <p:spPr bwMode="auto">
            <a:xfrm>
              <a:off x="5185" y="2122"/>
              <a:ext cx="4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3" y="132"/>
                </a:cxn>
                <a:cxn ang="0">
                  <a:pos x="94" y="201"/>
                </a:cxn>
                <a:cxn ang="0">
                  <a:pos x="134" y="257"/>
                </a:cxn>
              </a:cxnLst>
              <a:rect l="0" t="0" r="r" b="b"/>
              <a:pathLst>
                <a:path w="134" h="257">
                  <a:moveTo>
                    <a:pt x="0" y="0"/>
                  </a:moveTo>
                  <a:lnTo>
                    <a:pt x="16" y="53"/>
                  </a:lnTo>
                  <a:lnTo>
                    <a:pt x="53" y="132"/>
                  </a:lnTo>
                  <a:lnTo>
                    <a:pt x="94" y="201"/>
                  </a:lnTo>
                  <a:lnTo>
                    <a:pt x="134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6" name="Freeform 310"/>
            <p:cNvSpPr>
              <a:spLocks/>
            </p:cNvSpPr>
            <p:nvPr/>
          </p:nvSpPr>
          <p:spPr bwMode="auto">
            <a:xfrm>
              <a:off x="5189" y="2124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5" y="234"/>
                </a:cxn>
              </a:cxnLst>
              <a:rect l="0" t="0" r="r" b="b"/>
              <a:pathLst>
                <a:path w="145" h="234">
                  <a:moveTo>
                    <a:pt x="0" y="0"/>
                  </a:moveTo>
                  <a:lnTo>
                    <a:pt x="62" y="130"/>
                  </a:lnTo>
                  <a:lnTo>
                    <a:pt x="145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7" name="Line 311"/>
            <p:cNvSpPr>
              <a:spLocks noChangeShapeType="1"/>
            </p:cNvSpPr>
            <p:nvPr/>
          </p:nvSpPr>
          <p:spPr bwMode="auto">
            <a:xfrm>
              <a:off x="5196" y="2124"/>
              <a:ext cx="48" cy="6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8" name="Line 312"/>
            <p:cNvSpPr>
              <a:spLocks noChangeShapeType="1"/>
            </p:cNvSpPr>
            <p:nvPr/>
          </p:nvSpPr>
          <p:spPr bwMode="auto">
            <a:xfrm>
              <a:off x="5203" y="2124"/>
              <a:ext cx="46" cy="5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69" name="Line 313"/>
            <p:cNvSpPr>
              <a:spLocks noChangeShapeType="1"/>
            </p:cNvSpPr>
            <p:nvPr/>
          </p:nvSpPr>
          <p:spPr bwMode="auto">
            <a:xfrm>
              <a:off x="5209" y="2124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0" name="Line 314"/>
            <p:cNvSpPr>
              <a:spLocks noChangeShapeType="1"/>
            </p:cNvSpPr>
            <p:nvPr/>
          </p:nvSpPr>
          <p:spPr bwMode="auto">
            <a:xfrm>
              <a:off x="5215" y="2124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1" name="Freeform 315"/>
            <p:cNvSpPr>
              <a:spLocks/>
            </p:cNvSpPr>
            <p:nvPr/>
          </p:nvSpPr>
          <p:spPr bwMode="auto">
            <a:xfrm>
              <a:off x="4993" y="2062"/>
              <a:ext cx="112" cy="7"/>
            </a:xfrm>
            <a:custGeom>
              <a:avLst/>
              <a:gdLst/>
              <a:ahLst/>
              <a:cxnLst>
                <a:cxn ang="0">
                  <a:pos x="336" y="17"/>
                </a:cxn>
                <a:cxn ang="0">
                  <a:pos x="168" y="0"/>
                </a:cxn>
                <a:cxn ang="0">
                  <a:pos x="128" y="0"/>
                </a:cxn>
                <a:cxn ang="0">
                  <a:pos x="85" y="5"/>
                </a:cxn>
                <a:cxn ang="0">
                  <a:pos x="0" y="21"/>
                </a:cxn>
              </a:cxnLst>
              <a:rect l="0" t="0" r="r" b="b"/>
              <a:pathLst>
                <a:path w="336" h="21">
                  <a:moveTo>
                    <a:pt x="336" y="17"/>
                  </a:moveTo>
                  <a:lnTo>
                    <a:pt x="168" y="0"/>
                  </a:lnTo>
                  <a:lnTo>
                    <a:pt x="128" y="0"/>
                  </a:lnTo>
                  <a:lnTo>
                    <a:pt x="85" y="5"/>
                  </a:lnTo>
                  <a:lnTo>
                    <a:pt x="0" y="21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2" name="Freeform 316"/>
            <p:cNvSpPr>
              <a:spLocks/>
            </p:cNvSpPr>
            <p:nvPr/>
          </p:nvSpPr>
          <p:spPr bwMode="auto">
            <a:xfrm>
              <a:off x="4998" y="2071"/>
              <a:ext cx="94" cy="5"/>
            </a:xfrm>
            <a:custGeom>
              <a:avLst/>
              <a:gdLst/>
              <a:ahLst/>
              <a:cxnLst>
                <a:cxn ang="0">
                  <a:pos x="280" y="16"/>
                </a:cxn>
                <a:cxn ang="0">
                  <a:pos x="141" y="0"/>
                </a:cxn>
                <a:cxn ang="0">
                  <a:pos x="72" y="0"/>
                </a:cxn>
                <a:cxn ang="0">
                  <a:pos x="0" y="8"/>
                </a:cxn>
              </a:cxnLst>
              <a:rect l="0" t="0" r="r" b="b"/>
              <a:pathLst>
                <a:path w="280" h="16">
                  <a:moveTo>
                    <a:pt x="280" y="16"/>
                  </a:moveTo>
                  <a:lnTo>
                    <a:pt x="141" y="0"/>
                  </a:lnTo>
                  <a:lnTo>
                    <a:pt x="72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3" name="Oval 317"/>
            <p:cNvSpPr>
              <a:spLocks noChangeArrowheads="1"/>
            </p:cNvSpPr>
            <p:nvPr/>
          </p:nvSpPr>
          <p:spPr bwMode="auto">
            <a:xfrm>
              <a:off x="4866" y="1967"/>
              <a:ext cx="11" cy="61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4" name="Freeform 318"/>
            <p:cNvSpPr>
              <a:spLocks/>
            </p:cNvSpPr>
            <p:nvPr/>
          </p:nvSpPr>
          <p:spPr bwMode="auto">
            <a:xfrm>
              <a:off x="5006" y="2078"/>
              <a:ext cx="73" cy="6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0" y="1"/>
                </a:cxn>
                <a:cxn ang="0">
                  <a:pos x="57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0" y="1"/>
                  </a:lnTo>
                  <a:lnTo>
                    <a:pt x="57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5" name="Freeform 319"/>
            <p:cNvSpPr>
              <a:spLocks/>
            </p:cNvSpPr>
            <p:nvPr/>
          </p:nvSpPr>
          <p:spPr bwMode="auto">
            <a:xfrm>
              <a:off x="5013" y="2085"/>
              <a:ext cx="52" cy="7"/>
            </a:xfrm>
            <a:custGeom>
              <a:avLst/>
              <a:gdLst/>
              <a:ahLst/>
              <a:cxnLst>
                <a:cxn ang="0">
                  <a:pos x="157" y="21"/>
                </a:cxn>
                <a:cxn ang="0">
                  <a:pos x="80" y="4"/>
                </a:cxn>
                <a:cxn ang="0">
                  <a:pos x="41" y="1"/>
                </a:cxn>
                <a:cxn ang="0">
                  <a:pos x="0" y="0"/>
                </a:cxn>
              </a:cxnLst>
              <a:rect l="0" t="0" r="r" b="b"/>
              <a:pathLst>
                <a:path w="157" h="21">
                  <a:moveTo>
                    <a:pt x="157" y="21"/>
                  </a:moveTo>
                  <a:lnTo>
                    <a:pt x="80" y="4"/>
                  </a:lnTo>
                  <a:lnTo>
                    <a:pt x="41" y="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6" name="Oval 320"/>
            <p:cNvSpPr>
              <a:spLocks noChangeArrowheads="1"/>
            </p:cNvSpPr>
            <p:nvPr/>
          </p:nvSpPr>
          <p:spPr bwMode="auto">
            <a:xfrm>
              <a:off x="4858" y="1980"/>
              <a:ext cx="31" cy="36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7" name="Freeform 321"/>
            <p:cNvSpPr>
              <a:spLocks/>
            </p:cNvSpPr>
            <p:nvPr/>
          </p:nvSpPr>
          <p:spPr bwMode="auto">
            <a:xfrm>
              <a:off x="5620" y="1964"/>
              <a:ext cx="121" cy="36"/>
            </a:xfrm>
            <a:custGeom>
              <a:avLst/>
              <a:gdLst/>
              <a:ahLst/>
              <a:cxnLst>
                <a:cxn ang="0">
                  <a:pos x="362" y="0"/>
                </a:cxn>
                <a:cxn ang="0">
                  <a:pos x="318" y="0"/>
                </a:cxn>
                <a:cxn ang="0">
                  <a:pos x="269" y="2"/>
                </a:cxn>
                <a:cxn ang="0">
                  <a:pos x="175" y="22"/>
                </a:cxn>
                <a:cxn ang="0">
                  <a:pos x="0" y="107"/>
                </a:cxn>
              </a:cxnLst>
              <a:rect l="0" t="0" r="r" b="b"/>
              <a:pathLst>
                <a:path w="362" h="107">
                  <a:moveTo>
                    <a:pt x="362" y="0"/>
                  </a:moveTo>
                  <a:lnTo>
                    <a:pt x="318" y="0"/>
                  </a:lnTo>
                  <a:lnTo>
                    <a:pt x="269" y="2"/>
                  </a:lnTo>
                  <a:lnTo>
                    <a:pt x="175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8" name="Freeform 322"/>
            <p:cNvSpPr>
              <a:spLocks/>
            </p:cNvSpPr>
            <p:nvPr/>
          </p:nvSpPr>
          <p:spPr bwMode="auto">
            <a:xfrm>
              <a:off x="5618" y="2051"/>
              <a:ext cx="107" cy="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102"/>
                </a:cxn>
                <a:cxn ang="0">
                  <a:pos x="323" y="167"/>
                </a:cxn>
              </a:cxnLst>
              <a:rect l="0" t="0" r="r" b="b"/>
              <a:pathLst>
                <a:path w="323" h="167">
                  <a:moveTo>
                    <a:pt x="0" y="0"/>
                  </a:moveTo>
                  <a:lnTo>
                    <a:pt x="153" y="102"/>
                  </a:lnTo>
                  <a:lnTo>
                    <a:pt x="323" y="16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79" name="Line 323"/>
            <p:cNvSpPr>
              <a:spLocks noChangeShapeType="1"/>
            </p:cNvSpPr>
            <p:nvPr/>
          </p:nvSpPr>
          <p:spPr bwMode="auto">
            <a:xfrm flipH="1">
              <a:off x="5624" y="1971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0" name="Line 324"/>
            <p:cNvSpPr>
              <a:spLocks noChangeShapeType="1"/>
            </p:cNvSpPr>
            <p:nvPr/>
          </p:nvSpPr>
          <p:spPr bwMode="auto">
            <a:xfrm flipH="1">
              <a:off x="5627" y="1985"/>
              <a:ext cx="98" cy="3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1" name="Line 325"/>
            <p:cNvSpPr>
              <a:spLocks noChangeShapeType="1"/>
            </p:cNvSpPr>
            <p:nvPr/>
          </p:nvSpPr>
          <p:spPr bwMode="auto">
            <a:xfrm flipH="1">
              <a:off x="5627" y="2027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2" name="Line 326"/>
            <p:cNvSpPr>
              <a:spLocks noChangeShapeType="1"/>
            </p:cNvSpPr>
            <p:nvPr/>
          </p:nvSpPr>
          <p:spPr bwMode="auto">
            <a:xfrm flipH="1">
              <a:off x="5627" y="2011"/>
              <a:ext cx="56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3" name="Line 327"/>
            <p:cNvSpPr>
              <a:spLocks noChangeShapeType="1"/>
            </p:cNvSpPr>
            <p:nvPr/>
          </p:nvSpPr>
          <p:spPr bwMode="auto">
            <a:xfrm>
              <a:off x="5623" y="2038"/>
              <a:ext cx="93" cy="4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4" name="Freeform 328"/>
            <p:cNvSpPr>
              <a:spLocks/>
            </p:cNvSpPr>
            <p:nvPr/>
          </p:nvSpPr>
          <p:spPr bwMode="auto">
            <a:xfrm>
              <a:off x="5621" y="2046"/>
              <a:ext cx="101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0"/>
                </a:cxn>
                <a:cxn ang="0">
                  <a:pos x="304" y="145"/>
                </a:cxn>
              </a:cxnLst>
              <a:rect l="0" t="0" r="r" b="b"/>
              <a:pathLst>
                <a:path w="304" h="145">
                  <a:moveTo>
                    <a:pt x="0" y="0"/>
                  </a:moveTo>
                  <a:lnTo>
                    <a:pt x="143" y="90"/>
                  </a:lnTo>
                  <a:lnTo>
                    <a:pt x="304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5" name="Line 329"/>
            <p:cNvSpPr>
              <a:spLocks noChangeShapeType="1"/>
            </p:cNvSpPr>
            <p:nvPr/>
          </p:nvSpPr>
          <p:spPr bwMode="auto">
            <a:xfrm>
              <a:off x="5627" y="2033"/>
              <a:ext cx="61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6" name="Line 330"/>
            <p:cNvSpPr>
              <a:spLocks noChangeShapeType="1"/>
            </p:cNvSpPr>
            <p:nvPr/>
          </p:nvSpPr>
          <p:spPr bwMode="auto">
            <a:xfrm flipV="1">
              <a:off x="5605" y="1979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7" name="Line 331"/>
            <p:cNvSpPr>
              <a:spLocks noChangeShapeType="1"/>
            </p:cNvSpPr>
            <p:nvPr/>
          </p:nvSpPr>
          <p:spPr bwMode="auto">
            <a:xfrm flipV="1">
              <a:off x="5611" y="1979"/>
              <a:ext cx="18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8" name="Line 332"/>
            <p:cNvSpPr>
              <a:spLocks noChangeShapeType="1"/>
            </p:cNvSpPr>
            <p:nvPr/>
          </p:nvSpPr>
          <p:spPr bwMode="auto">
            <a:xfrm flipH="1">
              <a:off x="5616" y="1979"/>
              <a:ext cx="28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89" name="Line 333"/>
            <p:cNvSpPr>
              <a:spLocks noChangeShapeType="1"/>
            </p:cNvSpPr>
            <p:nvPr/>
          </p:nvSpPr>
          <p:spPr bwMode="auto">
            <a:xfrm>
              <a:off x="5612" y="2056"/>
              <a:ext cx="32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0" name="Line 334"/>
            <p:cNvSpPr>
              <a:spLocks noChangeShapeType="1"/>
            </p:cNvSpPr>
            <p:nvPr/>
          </p:nvSpPr>
          <p:spPr bwMode="auto">
            <a:xfrm>
              <a:off x="5605" y="2060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1" name="Freeform 335"/>
            <p:cNvSpPr>
              <a:spLocks/>
            </p:cNvSpPr>
            <p:nvPr/>
          </p:nvSpPr>
          <p:spPr bwMode="auto">
            <a:xfrm>
              <a:off x="3891" y="1760"/>
              <a:ext cx="828" cy="54"/>
            </a:xfrm>
            <a:custGeom>
              <a:avLst/>
              <a:gdLst/>
              <a:ahLst/>
              <a:cxnLst>
                <a:cxn ang="0">
                  <a:pos x="0" y="163"/>
                </a:cxn>
                <a:cxn ang="0">
                  <a:pos x="15" y="141"/>
                </a:cxn>
                <a:cxn ang="0">
                  <a:pos x="57" y="118"/>
                </a:cxn>
                <a:cxn ang="0">
                  <a:pos x="99" y="102"/>
                </a:cxn>
                <a:cxn ang="0">
                  <a:pos x="169" y="79"/>
                </a:cxn>
                <a:cxn ang="0">
                  <a:pos x="239" y="55"/>
                </a:cxn>
                <a:cxn ang="0">
                  <a:pos x="365" y="32"/>
                </a:cxn>
                <a:cxn ang="0">
                  <a:pos x="443" y="15"/>
                </a:cxn>
                <a:cxn ang="0">
                  <a:pos x="520" y="15"/>
                </a:cxn>
                <a:cxn ang="0">
                  <a:pos x="611" y="0"/>
                </a:cxn>
                <a:cxn ang="0">
                  <a:pos x="716" y="0"/>
                </a:cxn>
                <a:cxn ang="0">
                  <a:pos x="822" y="0"/>
                </a:cxn>
                <a:cxn ang="0">
                  <a:pos x="878" y="0"/>
                </a:cxn>
                <a:cxn ang="0">
                  <a:pos x="975" y="0"/>
                </a:cxn>
                <a:cxn ang="0">
                  <a:pos x="1067" y="0"/>
                </a:cxn>
                <a:cxn ang="0">
                  <a:pos x="1165" y="0"/>
                </a:cxn>
                <a:cxn ang="0">
                  <a:pos x="1207" y="0"/>
                </a:cxn>
                <a:cxn ang="0">
                  <a:pos x="1368" y="15"/>
                </a:cxn>
                <a:cxn ang="0">
                  <a:pos x="1529" y="32"/>
                </a:cxn>
                <a:cxn ang="0">
                  <a:pos x="1670" y="40"/>
                </a:cxn>
                <a:cxn ang="0">
                  <a:pos x="1810" y="46"/>
                </a:cxn>
                <a:cxn ang="0">
                  <a:pos x="1895" y="61"/>
                </a:cxn>
                <a:cxn ang="0">
                  <a:pos x="2020" y="79"/>
                </a:cxn>
                <a:cxn ang="0">
                  <a:pos x="2217" y="102"/>
                </a:cxn>
                <a:cxn ang="0">
                  <a:pos x="2342" y="110"/>
                </a:cxn>
                <a:cxn ang="0">
                  <a:pos x="2434" y="125"/>
                </a:cxn>
                <a:cxn ang="0">
                  <a:pos x="2484" y="133"/>
                </a:cxn>
              </a:cxnLst>
              <a:rect l="0" t="0" r="r" b="b"/>
              <a:pathLst>
                <a:path w="2484" h="163">
                  <a:moveTo>
                    <a:pt x="0" y="163"/>
                  </a:moveTo>
                  <a:lnTo>
                    <a:pt x="15" y="141"/>
                  </a:lnTo>
                  <a:lnTo>
                    <a:pt x="57" y="118"/>
                  </a:lnTo>
                  <a:lnTo>
                    <a:pt x="99" y="102"/>
                  </a:lnTo>
                  <a:lnTo>
                    <a:pt x="169" y="79"/>
                  </a:lnTo>
                  <a:lnTo>
                    <a:pt x="239" y="55"/>
                  </a:lnTo>
                  <a:lnTo>
                    <a:pt x="365" y="32"/>
                  </a:lnTo>
                  <a:lnTo>
                    <a:pt x="443" y="15"/>
                  </a:lnTo>
                  <a:lnTo>
                    <a:pt x="520" y="15"/>
                  </a:lnTo>
                  <a:lnTo>
                    <a:pt x="611" y="0"/>
                  </a:lnTo>
                  <a:lnTo>
                    <a:pt x="716" y="0"/>
                  </a:lnTo>
                  <a:lnTo>
                    <a:pt x="822" y="0"/>
                  </a:lnTo>
                  <a:lnTo>
                    <a:pt x="878" y="0"/>
                  </a:lnTo>
                  <a:lnTo>
                    <a:pt x="975" y="0"/>
                  </a:lnTo>
                  <a:lnTo>
                    <a:pt x="1067" y="0"/>
                  </a:lnTo>
                  <a:lnTo>
                    <a:pt x="1165" y="0"/>
                  </a:lnTo>
                  <a:lnTo>
                    <a:pt x="1207" y="0"/>
                  </a:lnTo>
                  <a:lnTo>
                    <a:pt x="1368" y="15"/>
                  </a:lnTo>
                  <a:lnTo>
                    <a:pt x="1529" y="32"/>
                  </a:lnTo>
                  <a:lnTo>
                    <a:pt x="1670" y="40"/>
                  </a:lnTo>
                  <a:lnTo>
                    <a:pt x="1810" y="46"/>
                  </a:lnTo>
                  <a:lnTo>
                    <a:pt x="1895" y="61"/>
                  </a:lnTo>
                  <a:lnTo>
                    <a:pt x="2020" y="79"/>
                  </a:lnTo>
                  <a:lnTo>
                    <a:pt x="2217" y="102"/>
                  </a:lnTo>
                  <a:lnTo>
                    <a:pt x="2342" y="110"/>
                  </a:lnTo>
                  <a:lnTo>
                    <a:pt x="2434" y="125"/>
                  </a:lnTo>
                  <a:lnTo>
                    <a:pt x="2484" y="13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2" name="Freeform 336"/>
            <p:cNvSpPr>
              <a:spLocks/>
            </p:cNvSpPr>
            <p:nvPr/>
          </p:nvSpPr>
          <p:spPr bwMode="auto">
            <a:xfrm>
              <a:off x="4298" y="1681"/>
              <a:ext cx="72" cy="82"/>
            </a:xfrm>
            <a:custGeom>
              <a:avLst/>
              <a:gdLst/>
              <a:ahLst/>
              <a:cxnLst>
                <a:cxn ang="0">
                  <a:pos x="0" y="244"/>
                </a:cxn>
                <a:cxn ang="0">
                  <a:pos x="56" y="142"/>
                </a:cxn>
                <a:cxn ang="0">
                  <a:pos x="70" y="149"/>
                </a:cxn>
                <a:cxn ang="0">
                  <a:pos x="141" y="64"/>
                </a:cxn>
                <a:cxn ang="0">
                  <a:pos x="155" y="73"/>
                </a:cxn>
                <a:cxn ang="0">
                  <a:pos x="217" y="0"/>
                </a:cxn>
              </a:cxnLst>
              <a:rect l="0" t="0" r="r" b="b"/>
              <a:pathLst>
                <a:path w="217" h="244">
                  <a:moveTo>
                    <a:pt x="0" y="244"/>
                  </a:moveTo>
                  <a:lnTo>
                    <a:pt x="56" y="142"/>
                  </a:lnTo>
                  <a:lnTo>
                    <a:pt x="70" y="149"/>
                  </a:lnTo>
                  <a:lnTo>
                    <a:pt x="141" y="64"/>
                  </a:lnTo>
                  <a:lnTo>
                    <a:pt x="155" y="73"/>
                  </a:lnTo>
                  <a:lnTo>
                    <a:pt x="217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3" name="Freeform 337"/>
            <p:cNvSpPr>
              <a:spLocks/>
            </p:cNvSpPr>
            <p:nvPr/>
          </p:nvSpPr>
          <p:spPr bwMode="auto">
            <a:xfrm>
              <a:off x="4368" y="1685"/>
              <a:ext cx="100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3"/>
                </a:cxn>
                <a:cxn ang="0">
                  <a:pos x="97" y="102"/>
                </a:cxn>
                <a:cxn ang="0">
                  <a:pos x="146" y="139"/>
                </a:cxn>
                <a:cxn ang="0">
                  <a:pos x="196" y="170"/>
                </a:cxn>
                <a:cxn ang="0">
                  <a:pos x="238" y="194"/>
                </a:cxn>
                <a:cxn ang="0">
                  <a:pos x="301" y="234"/>
                </a:cxn>
              </a:cxnLst>
              <a:rect l="0" t="0" r="r" b="b"/>
              <a:pathLst>
                <a:path w="301" h="234">
                  <a:moveTo>
                    <a:pt x="0" y="0"/>
                  </a:moveTo>
                  <a:lnTo>
                    <a:pt x="62" y="63"/>
                  </a:lnTo>
                  <a:lnTo>
                    <a:pt x="97" y="102"/>
                  </a:lnTo>
                  <a:lnTo>
                    <a:pt x="146" y="139"/>
                  </a:lnTo>
                  <a:lnTo>
                    <a:pt x="196" y="170"/>
                  </a:lnTo>
                  <a:lnTo>
                    <a:pt x="238" y="194"/>
                  </a:lnTo>
                  <a:lnTo>
                    <a:pt x="301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4" name="Line 338"/>
            <p:cNvSpPr>
              <a:spLocks noChangeShapeType="1"/>
            </p:cNvSpPr>
            <p:nvPr/>
          </p:nvSpPr>
          <p:spPr bwMode="auto">
            <a:xfrm flipH="1">
              <a:off x="4454" y="1763"/>
              <a:ext cx="12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5" name="Freeform 339"/>
            <p:cNvSpPr>
              <a:spLocks/>
            </p:cNvSpPr>
            <p:nvPr/>
          </p:nvSpPr>
          <p:spPr bwMode="auto">
            <a:xfrm>
              <a:off x="4711" y="1786"/>
              <a:ext cx="164" cy="145"/>
            </a:xfrm>
            <a:custGeom>
              <a:avLst/>
              <a:gdLst/>
              <a:ahLst/>
              <a:cxnLst>
                <a:cxn ang="0">
                  <a:pos x="22" y="54"/>
                </a:cxn>
                <a:cxn ang="0">
                  <a:pos x="92" y="39"/>
                </a:cxn>
                <a:cxn ang="0">
                  <a:pos x="189" y="39"/>
                </a:cxn>
                <a:cxn ang="0">
                  <a:pos x="386" y="0"/>
                </a:cxn>
                <a:cxn ang="0">
                  <a:pos x="484" y="0"/>
                </a:cxn>
                <a:cxn ang="0">
                  <a:pos x="491" y="23"/>
                </a:cxn>
                <a:cxn ang="0">
                  <a:pos x="476" y="39"/>
                </a:cxn>
                <a:cxn ang="0">
                  <a:pos x="428" y="69"/>
                </a:cxn>
                <a:cxn ang="0">
                  <a:pos x="371" y="107"/>
                </a:cxn>
                <a:cxn ang="0">
                  <a:pos x="308" y="146"/>
                </a:cxn>
                <a:cxn ang="0">
                  <a:pos x="259" y="178"/>
                </a:cxn>
                <a:cxn ang="0">
                  <a:pos x="281" y="241"/>
                </a:cxn>
                <a:cxn ang="0">
                  <a:pos x="393" y="326"/>
                </a:cxn>
                <a:cxn ang="0">
                  <a:pos x="428" y="404"/>
                </a:cxn>
                <a:cxn ang="0">
                  <a:pos x="435" y="435"/>
                </a:cxn>
                <a:cxn ang="0">
                  <a:pos x="358" y="420"/>
                </a:cxn>
                <a:cxn ang="0">
                  <a:pos x="259" y="373"/>
                </a:cxn>
                <a:cxn ang="0">
                  <a:pos x="119" y="326"/>
                </a:cxn>
                <a:cxn ang="0">
                  <a:pos x="42" y="310"/>
                </a:cxn>
                <a:cxn ang="0">
                  <a:pos x="0" y="310"/>
                </a:cxn>
              </a:cxnLst>
              <a:rect l="0" t="0" r="r" b="b"/>
              <a:pathLst>
                <a:path w="491" h="435">
                  <a:moveTo>
                    <a:pt x="22" y="54"/>
                  </a:moveTo>
                  <a:lnTo>
                    <a:pt x="92" y="39"/>
                  </a:lnTo>
                  <a:lnTo>
                    <a:pt x="189" y="39"/>
                  </a:lnTo>
                  <a:lnTo>
                    <a:pt x="386" y="0"/>
                  </a:lnTo>
                  <a:lnTo>
                    <a:pt x="484" y="0"/>
                  </a:lnTo>
                  <a:lnTo>
                    <a:pt x="491" y="23"/>
                  </a:lnTo>
                  <a:lnTo>
                    <a:pt x="476" y="39"/>
                  </a:lnTo>
                  <a:lnTo>
                    <a:pt x="428" y="69"/>
                  </a:lnTo>
                  <a:lnTo>
                    <a:pt x="371" y="107"/>
                  </a:lnTo>
                  <a:lnTo>
                    <a:pt x="308" y="146"/>
                  </a:lnTo>
                  <a:lnTo>
                    <a:pt x="259" y="178"/>
                  </a:lnTo>
                  <a:lnTo>
                    <a:pt x="281" y="241"/>
                  </a:lnTo>
                  <a:lnTo>
                    <a:pt x="393" y="326"/>
                  </a:lnTo>
                  <a:lnTo>
                    <a:pt x="428" y="404"/>
                  </a:lnTo>
                  <a:lnTo>
                    <a:pt x="435" y="435"/>
                  </a:lnTo>
                  <a:lnTo>
                    <a:pt x="358" y="420"/>
                  </a:lnTo>
                  <a:lnTo>
                    <a:pt x="259" y="373"/>
                  </a:lnTo>
                  <a:lnTo>
                    <a:pt x="119" y="326"/>
                  </a:lnTo>
                  <a:lnTo>
                    <a:pt x="42" y="310"/>
                  </a:lnTo>
                  <a:lnTo>
                    <a:pt x="0" y="31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6" name="Freeform 340"/>
            <p:cNvSpPr>
              <a:spLocks/>
            </p:cNvSpPr>
            <p:nvPr/>
          </p:nvSpPr>
          <p:spPr bwMode="auto">
            <a:xfrm>
              <a:off x="3877" y="1817"/>
              <a:ext cx="837" cy="129"/>
            </a:xfrm>
            <a:custGeom>
              <a:avLst/>
              <a:gdLst/>
              <a:ahLst/>
              <a:cxnLst>
                <a:cxn ang="0">
                  <a:pos x="2510" y="218"/>
                </a:cxn>
                <a:cxn ang="0">
                  <a:pos x="2460" y="212"/>
                </a:cxn>
                <a:cxn ang="0">
                  <a:pos x="2377" y="212"/>
                </a:cxn>
                <a:cxn ang="0">
                  <a:pos x="2195" y="242"/>
                </a:cxn>
                <a:cxn ang="0">
                  <a:pos x="2006" y="304"/>
                </a:cxn>
                <a:cxn ang="0">
                  <a:pos x="1752" y="366"/>
                </a:cxn>
                <a:cxn ang="0">
                  <a:pos x="1606" y="383"/>
                </a:cxn>
                <a:cxn ang="0">
                  <a:pos x="1444" y="389"/>
                </a:cxn>
                <a:cxn ang="0">
                  <a:pos x="1248" y="373"/>
                </a:cxn>
                <a:cxn ang="0">
                  <a:pos x="1030" y="343"/>
                </a:cxn>
                <a:cxn ang="0">
                  <a:pos x="764" y="312"/>
                </a:cxn>
                <a:cxn ang="0">
                  <a:pos x="484" y="266"/>
                </a:cxn>
                <a:cxn ang="0">
                  <a:pos x="232" y="188"/>
                </a:cxn>
                <a:cxn ang="0">
                  <a:pos x="56" y="78"/>
                </a:cxn>
                <a:cxn ang="0">
                  <a:pos x="0" y="24"/>
                </a:cxn>
                <a:cxn ang="0">
                  <a:pos x="41" y="0"/>
                </a:cxn>
              </a:cxnLst>
              <a:rect l="0" t="0" r="r" b="b"/>
              <a:pathLst>
                <a:path w="2510" h="389">
                  <a:moveTo>
                    <a:pt x="2510" y="218"/>
                  </a:moveTo>
                  <a:lnTo>
                    <a:pt x="2460" y="212"/>
                  </a:lnTo>
                  <a:lnTo>
                    <a:pt x="2377" y="212"/>
                  </a:lnTo>
                  <a:lnTo>
                    <a:pt x="2195" y="242"/>
                  </a:lnTo>
                  <a:lnTo>
                    <a:pt x="2006" y="304"/>
                  </a:lnTo>
                  <a:lnTo>
                    <a:pt x="1752" y="366"/>
                  </a:lnTo>
                  <a:lnTo>
                    <a:pt x="1606" y="383"/>
                  </a:lnTo>
                  <a:lnTo>
                    <a:pt x="1444" y="389"/>
                  </a:lnTo>
                  <a:lnTo>
                    <a:pt x="1248" y="373"/>
                  </a:lnTo>
                  <a:lnTo>
                    <a:pt x="1030" y="343"/>
                  </a:lnTo>
                  <a:lnTo>
                    <a:pt x="764" y="312"/>
                  </a:lnTo>
                  <a:lnTo>
                    <a:pt x="484" y="266"/>
                  </a:lnTo>
                  <a:lnTo>
                    <a:pt x="232" y="188"/>
                  </a:lnTo>
                  <a:lnTo>
                    <a:pt x="56" y="78"/>
                  </a:lnTo>
                  <a:lnTo>
                    <a:pt x="0" y="24"/>
                  </a:lnTo>
                  <a:lnTo>
                    <a:pt x="41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7" name="Oval 341"/>
            <p:cNvSpPr>
              <a:spLocks noChangeArrowheads="1"/>
            </p:cNvSpPr>
            <p:nvPr/>
          </p:nvSpPr>
          <p:spPr bwMode="auto">
            <a:xfrm>
              <a:off x="3975" y="1788"/>
              <a:ext cx="58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8" name="Freeform 342"/>
            <p:cNvSpPr>
              <a:spLocks/>
            </p:cNvSpPr>
            <p:nvPr/>
          </p:nvSpPr>
          <p:spPr bwMode="auto">
            <a:xfrm>
              <a:off x="4311" y="1944"/>
              <a:ext cx="73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" y="60"/>
                </a:cxn>
                <a:cxn ang="0">
                  <a:pos x="100" y="202"/>
                </a:cxn>
                <a:cxn ang="0">
                  <a:pos x="149" y="255"/>
                </a:cxn>
                <a:cxn ang="0">
                  <a:pos x="189" y="209"/>
                </a:cxn>
                <a:cxn ang="0">
                  <a:pos x="219" y="124"/>
                </a:cxn>
                <a:cxn ang="0">
                  <a:pos x="219" y="75"/>
                </a:cxn>
                <a:cxn ang="0">
                  <a:pos x="197" y="39"/>
                </a:cxn>
                <a:cxn ang="0">
                  <a:pos x="141" y="14"/>
                </a:cxn>
              </a:cxnLst>
              <a:rect l="0" t="0" r="r" b="b"/>
              <a:pathLst>
                <a:path w="219" h="255">
                  <a:moveTo>
                    <a:pt x="0" y="0"/>
                  </a:moveTo>
                  <a:lnTo>
                    <a:pt x="22" y="60"/>
                  </a:lnTo>
                  <a:lnTo>
                    <a:pt x="100" y="202"/>
                  </a:lnTo>
                  <a:lnTo>
                    <a:pt x="149" y="255"/>
                  </a:lnTo>
                  <a:lnTo>
                    <a:pt x="189" y="209"/>
                  </a:lnTo>
                  <a:lnTo>
                    <a:pt x="219" y="124"/>
                  </a:lnTo>
                  <a:lnTo>
                    <a:pt x="219" y="75"/>
                  </a:lnTo>
                  <a:lnTo>
                    <a:pt x="197" y="39"/>
                  </a:lnTo>
                  <a:lnTo>
                    <a:pt x="141" y="1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399" name="Line 343"/>
            <p:cNvSpPr>
              <a:spLocks noChangeShapeType="1"/>
            </p:cNvSpPr>
            <p:nvPr/>
          </p:nvSpPr>
          <p:spPr bwMode="auto">
            <a:xfrm>
              <a:off x="4547" y="1915"/>
              <a:ext cx="40" cy="2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0" name="Line 344"/>
            <p:cNvSpPr>
              <a:spLocks noChangeShapeType="1"/>
            </p:cNvSpPr>
            <p:nvPr/>
          </p:nvSpPr>
          <p:spPr bwMode="auto">
            <a:xfrm>
              <a:off x="4641" y="1892"/>
              <a:ext cx="14" cy="10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1" name="Freeform 345"/>
            <p:cNvSpPr>
              <a:spLocks/>
            </p:cNvSpPr>
            <p:nvPr/>
          </p:nvSpPr>
          <p:spPr bwMode="auto">
            <a:xfrm>
              <a:off x="4585" y="1902"/>
              <a:ext cx="68" cy="34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1" y="78"/>
                </a:cxn>
                <a:cxn ang="0">
                  <a:pos x="83" y="39"/>
                </a:cxn>
                <a:cxn ang="0">
                  <a:pos x="203" y="0"/>
                </a:cxn>
              </a:cxnLst>
              <a:rect l="0" t="0" r="r" b="b"/>
              <a:pathLst>
                <a:path w="203" h="101">
                  <a:moveTo>
                    <a:pt x="0" y="101"/>
                  </a:moveTo>
                  <a:lnTo>
                    <a:pt x="21" y="78"/>
                  </a:lnTo>
                  <a:lnTo>
                    <a:pt x="83" y="39"/>
                  </a:lnTo>
                  <a:lnTo>
                    <a:pt x="203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2" name="Freeform 346"/>
            <p:cNvSpPr>
              <a:spLocks/>
            </p:cNvSpPr>
            <p:nvPr/>
          </p:nvSpPr>
          <p:spPr bwMode="auto">
            <a:xfrm>
              <a:off x="3891" y="1814"/>
              <a:ext cx="73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9"/>
                </a:cxn>
                <a:cxn ang="0">
                  <a:pos x="50" y="77"/>
                </a:cxn>
                <a:cxn ang="0">
                  <a:pos x="99" y="109"/>
                </a:cxn>
                <a:cxn ang="0">
                  <a:pos x="169" y="134"/>
                </a:cxn>
                <a:cxn ang="0">
                  <a:pos x="211" y="125"/>
                </a:cxn>
                <a:cxn ang="0">
                  <a:pos x="219" y="77"/>
                </a:cxn>
                <a:cxn ang="0">
                  <a:pos x="162" y="62"/>
                </a:cxn>
                <a:cxn ang="0">
                  <a:pos x="99" y="55"/>
                </a:cxn>
                <a:cxn ang="0">
                  <a:pos x="57" y="23"/>
                </a:cxn>
                <a:cxn ang="0">
                  <a:pos x="42" y="8"/>
                </a:cxn>
              </a:cxnLst>
              <a:rect l="0" t="0" r="r" b="b"/>
              <a:pathLst>
                <a:path w="219" h="134">
                  <a:moveTo>
                    <a:pt x="0" y="0"/>
                  </a:moveTo>
                  <a:lnTo>
                    <a:pt x="15" y="39"/>
                  </a:lnTo>
                  <a:lnTo>
                    <a:pt x="50" y="77"/>
                  </a:lnTo>
                  <a:lnTo>
                    <a:pt x="99" y="109"/>
                  </a:lnTo>
                  <a:lnTo>
                    <a:pt x="169" y="134"/>
                  </a:lnTo>
                  <a:lnTo>
                    <a:pt x="211" y="125"/>
                  </a:lnTo>
                  <a:lnTo>
                    <a:pt x="219" y="77"/>
                  </a:lnTo>
                  <a:lnTo>
                    <a:pt x="162" y="62"/>
                  </a:lnTo>
                  <a:lnTo>
                    <a:pt x="99" y="55"/>
                  </a:lnTo>
                  <a:lnTo>
                    <a:pt x="57" y="23"/>
                  </a:lnTo>
                  <a:lnTo>
                    <a:pt x="42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3" name="Freeform 347"/>
            <p:cNvSpPr>
              <a:spLocks/>
            </p:cNvSpPr>
            <p:nvPr/>
          </p:nvSpPr>
          <p:spPr bwMode="auto">
            <a:xfrm>
              <a:off x="4073" y="1783"/>
              <a:ext cx="38" cy="1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10"/>
                </a:cxn>
                <a:cxn ang="0">
                  <a:pos x="77" y="41"/>
                </a:cxn>
                <a:cxn ang="0">
                  <a:pos x="92" y="126"/>
                </a:cxn>
                <a:cxn ang="0">
                  <a:pos x="112" y="188"/>
                </a:cxn>
                <a:cxn ang="0">
                  <a:pos x="83" y="282"/>
                </a:cxn>
                <a:cxn ang="0">
                  <a:pos x="35" y="351"/>
                </a:cxn>
                <a:cxn ang="0">
                  <a:pos x="7" y="383"/>
                </a:cxn>
              </a:cxnLst>
              <a:rect l="0" t="0" r="r" b="b"/>
              <a:pathLst>
                <a:path w="112" h="383">
                  <a:moveTo>
                    <a:pt x="0" y="0"/>
                  </a:moveTo>
                  <a:lnTo>
                    <a:pt x="35" y="10"/>
                  </a:lnTo>
                  <a:lnTo>
                    <a:pt x="77" y="41"/>
                  </a:lnTo>
                  <a:lnTo>
                    <a:pt x="92" y="126"/>
                  </a:lnTo>
                  <a:lnTo>
                    <a:pt x="112" y="188"/>
                  </a:lnTo>
                  <a:lnTo>
                    <a:pt x="83" y="282"/>
                  </a:lnTo>
                  <a:lnTo>
                    <a:pt x="35" y="351"/>
                  </a:lnTo>
                  <a:lnTo>
                    <a:pt x="7" y="38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4" name="Freeform 348"/>
            <p:cNvSpPr>
              <a:spLocks/>
            </p:cNvSpPr>
            <p:nvPr/>
          </p:nvSpPr>
          <p:spPr bwMode="auto">
            <a:xfrm>
              <a:off x="4120" y="1873"/>
              <a:ext cx="122" cy="48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42" y="25"/>
                </a:cxn>
                <a:cxn ang="0">
                  <a:pos x="147" y="0"/>
                </a:cxn>
                <a:cxn ang="0">
                  <a:pos x="216" y="2"/>
                </a:cxn>
                <a:cxn ang="0">
                  <a:pos x="287" y="10"/>
                </a:cxn>
                <a:cxn ang="0">
                  <a:pos x="366" y="25"/>
                </a:cxn>
                <a:cxn ang="0">
                  <a:pos x="357" y="42"/>
                </a:cxn>
                <a:cxn ang="0">
                  <a:pos x="287" y="87"/>
                </a:cxn>
                <a:cxn ang="0">
                  <a:pos x="252" y="111"/>
                </a:cxn>
                <a:cxn ang="0">
                  <a:pos x="204" y="142"/>
                </a:cxn>
                <a:cxn ang="0">
                  <a:pos x="134" y="133"/>
                </a:cxn>
                <a:cxn ang="0">
                  <a:pos x="85" y="119"/>
                </a:cxn>
              </a:cxnLst>
              <a:rect l="0" t="0" r="r" b="b"/>
              <a:pathLst>
                <a:path w="366" h="142">
                  <a:moveTo>
                    <a:pt x="0" y="42"/>
                  </a:moveTo>
                  <a:lnTo>
                    <a:pt x="42" y="25"/>
                  </a:lnTo>
                  <a:lnTo>
                    <a:pt x="147" y="0"/>
                  </a:lnTo>
                  <a:lnTo>
                    <a:pt x="216" y="2"/>
                  </a:lnTo>
                  <a:lnTo>
                    <a:pt x="287" y="10"/>
                  </a:lnTo>
                  <a:lnTo>
                    <a:pt x="366" y="25"/>
                  </a:lnTo>
                  <a:lnTo>
                    <a:pt x="357" y="42"/>
                  </a:lnTo>
                  <a:lnTo>
                    <a:pt x="287" y="87"/>
                  </a:lnTo>
                  <a:lnTo>
                    <a:pt x="252" y="111"/>
                  </a:lnTo>
                  <a:lnTo>
                    <a:pt x="204" y="142"/>
                  </a:lnTo>
                  <a:lnTo>
                    <a:pt x="134" y="133"/>
                  </a:lnTo>
                  <a:lnTo>
                    <a:pt x="85" y="11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5" name="Freeform 349"/>
            <p:cNvSpPr>
              <a:spLocks/>
            </p:cNvSpPr>
            <p:nvPr/>
          </p:nvSpPr>
          <p:spPr bwMode="auto">
            <a:xfrm>
              <a:off x="4723" y="1804"/>
              <a:ext cx="35" cy="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15"/>
                </a:cxn>
                <a:cxn ang="0">
                  <a:pos x="105" y="92"/>
                </a:cxn>
                <a:cxn ang="0">
                  <a:pos x="83" y="193"/>
                </a:cxn>
                <a:cxn ang="0">
                  <a:pos x="26" y="241"/>
                </a:cxn>
                <a:cxn ang="0">
                  <a:pos x="0" y="256"/>
                </a:cxn>
              </a:cxnLst>
              <a:rect l="0" t="0" r="r" b="b"/>
              <a:pathLst>
                <a:path w="105" h="256">
                  <a:moveTo>
                    <a:pt x="0" y="0"/>
                  </a:moveTo>
                  <a:lnTo>
                    <a:pt x="41" y="15"/>
                  </a:lnTo>
                  <a:lnTo>
                    <a:pt x="105" y="92"/>
                  </a:lnTo>
                  <a:lnTo>
                    <a:pt x="83" y="193"/>
                  </a:lnTo>
                  <a:lnTo>
                    <a:pt x="26" y="241"/>
                  </a:lnTo>
                  <a:lnTo>
                    <a:pt x="0" y="25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6" name="Freeform 350"/>
            <p:cNvSpPr>
              <a:spLocks/>
            </p:cNvSpPr>
            <p:nvPr/>
          </p:nvSpPr>
          <p:spPr bwMode="auto">
            <a:xfrm>
              <a:off x="4305" y="1729"/>
              <a:ext cx="14" cy="3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29" y="38"/>
                </a:cxn>
                <a:cxn ang="0">
                  <a:pos x="7" y="70"/>
                </a:cxn>
                <a:cxn ang="0">
                  <a:pos x="0" y="93"/>
                </a:cxn>
              </a:cxnLst>
              <a:rect l="0" t="0" r="r" b="b"/>
              <a:pathLst>
                <a:path w="42" h="93">
                  <a:moveTo>
                    <a:pt x="42" y="0"/>
                  </a:moveTo>
                  <a:lnTo>
                    <a:pt x="29" y="38"/>
                  </a:lnTo>
                  <a:lnTo>
                    <a:pt x="7" y="7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7" name="Freeform 351"/>
            <p:cNvSpPr>
              <a:spLocks/>
            </p:cNvSpPr>
            <p:nvPr/>
          </p:nvSpPr>
          <p:spPr bwMode="auto">
            <a:xfrm>
              <a:off x="4311" y="1729"/>
              <a:ext cx="12" cy="34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29" y="23"/>
                </a:cxn>
                <a:cxn ang="0">
                  <a:pos x="9" y="70"/>
                </a:cxn>
                <a:cxn ang="0">
                  <a:pos x="0" y="102"/>
                </a:cxn>
              </a:cxnLst>
              <a:rect l="0" t="0" r="r" b="b"/>
              <a:pathLst>
                <a:path w="36" h="102">
                  <a:moveTo>
                    <a:pt x="36" y="0"/>
                  </a:moveTo>
                  <a:lnTo>
                    <a:pt x="29" y="23"/>
                  </a:lnTo>
                  <a:lnTo>
                    <a:pt x="9" y="70"/>
                  </a:lnTo>
                  <a:lnTo>
                    <a:pt x="0" y="10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8" name="Freeform 352"/>
            <p:cNvSpPr>
              <a:spLocks/>
            </p:cNvSpPr>
            <p:nvPr/>
          </p:nvSpPr>
          <p:spPr bwMode="auto">
            <a:xfrm>
              <a:off x="4316" y="1706"/>
              <a:ext cx="29" cy="54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56" y="46"/>
                </a:cxn>
                <a:cxn ang="0">
                  <a:pos x="21" y="115"/>
                </a:cxn>
                <a:cxn ang="0">
                  <a:pos x="0" y="162"/>
                </a:cxn>
              </a:cxnLst>
              <a:rect l="0" t="0" r="r" b="b"/>
              <a:pathLst>
                <a:path w="85" h="162">
                  <a:moveTo>
                    <a:pt x="85" y="0"/>
                  </a:moveTo>
                  <a:lnTo>
                    <a:pt x="56" y="46"/>
                  </a:lnTo>
                  <a:lnTo>
                    <a:pt x="21" y="115"/>
                  </a:lnTo>
                  <a:lnTo>
                    <a:pt x="0" y="16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09" name="Freeform 353"/>
            <p:cNvSpPr>
              <a:spLocks/>
            </p:cNvSpPr>
            <p:nvPr/>
          </p:nvSpPr>
          <p:spPr bwMode="auto">
            <a:xfrm>
              <a:off x="4326" y="1685"/>
              <a:ext cx="42" cy="78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10" y="32"/>
                </a:cxn>
                <a:cxn ang="0">
                  <a:pos x="75" y="77"/>
                </a:cxn>
                <a:cxn ang="0">
                  <a:pos x="41" y="132"/>
                </a:cxn>
                <a:cxn ang="0">
                  <a:pos x="13" y="194"/>
                </a:cxn>
                <a:cxn ang="0">
                  <a:pos x="0" y="234"/>
                </a:cxn>
              </a:cxnLst>
              <a:rect l="0" t="0" r="r" b="b"/>
              <a:pathLst>
                <a:path w="126" h="234">
                  <a:moveTo>
                    <a:pt x="126" y="0"/>
                  </a:moveTo>
                  <a:lnTo>
                    <a:pt x="110" y="32"/>
                  </a:lnTo>
                  <a:lnTo>
                    <a:pt x="75" y="77"/>
                  </a:lnTo>
                  <a:lnTo>
                    <a:pt x="41" y="132"/>
                  </a:lnTo>
                  <a:lnTo>
                    <a:pt x="13" y="194"/>
                  </a:lnTo>
                  <a:lnTo>
                    <a:pt x="0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0" name="Freeform 354"/>
            <p:cNvSpPr>
              <a:spLocks/>
            </p:cNvSpPr>
            <p:nvPr/>
          </p:nvSpPr>
          <p:spPr bwMode="auto">
            <a:xfrm>
              <a:off x="4335" y="1692"/>
              <a:ext cx="39" cy="73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91" y="40"/>
                </a:cxn>
                <a:cxn ang="0">
                  <a:pos x="48" y="101"/>
                </a:cxn>
                <a:cxn ang="0">
                  <a:pos x="21" y="155"/>
                </a:cxn>
                <a:cxn ang="0">
                  <a:pos x="0" y="217"/>
                </a:cxn>
              </a:cxnLst>
              <a:rect l="0" t="0" r="r" b="b"/>
              <a:pathLst>
                <a:path w="118" h="217">
                  <a:moveTo>
                    <a:pt x="118" y="0"/>
                  </a:moveTo>
                  <a:lnTo>
                    <a:pt x="91" y="40"/>
                  </a:lnTo>
                  <a:lnTo>
                    <a:pt x="48" y="101"/>
                  </a:lnTo>
                  <a:lnTo>
                    <a:pt x="21" y="155"/>
                  </a:lnTo>
                  <a:lnTo>
                    <a:pt x="0" y="21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1" name="Freeform 355"/>
            <p:cNvSpPr>
              <a:spLocks/>
            </p:cNvSpPr>
            <p:nvPr/>
          </p:nvSpPr>
          <p:spPr bwMode="auto">
            <a:xfrm>
              <a:off x="4347" y="1701"/>
              <a:ext cx="37" cy="64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70" y="54"/>
                </a:cxn>
                <a:cxn ang="0">
                  <a:pos x="21" y="130"/>
                </a:cxn>
                <a:cxn ang="0">
                  <a:pos x="0" y="192"/>
                </a:cxn>
              </a:cxnLst>
              <a:rect l="0" t="0" r="r" b="b"/>
              <a:pathLst>
                <a:path w="113" h="192">
                  <a:moveTo>
                    <a:pt x="113" y="0"/>
                  </a:moveTo>
                  <a:lnTo>
                    <a:pt x="70" y="54"/>
                  </a:lnTo>
                  <a:lnTo>
                    <a:pt x="21" y="130"/>
                  </a:lnTo>
                  <a:lnTo>
                    <a:pt x="0" y="1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2" name="Freeform 356"/>
            <p:cNvSpPr>
              <a:spLocks/>
            </p:cNvSpPr>
            <p:nvPr/>
          </p:nvSpPr>
          <p:spPr bwMode="auto">
            <a:xfrm>
              <a:off x="4358" y="1708"/>
              <a:ext cx="33" cy="60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48" y="61"/>
                </a:cxn>
                <a:cxn ang="0">
                  <a:pos x="13" y="138"/>
                </a:cxn>
                <a:cxn ang="0">
                  <a:pos x="0" y="179"/>
                </a:cxn>
              </a:cxnLst>
              <a:rect l="0" t="0" r="r" b="b"/>
              <a:pathLst>
                <a:path w="99" h="179">
                  <a:moveTo>
                    <a:pt x="99" y="0"/>
                  </a:moveTo>
                  <a:lnTo>
                    <a:pt x="48" y="61"/>
                  </a:lnTo>
                  <a:lnTo>
                    <a:pt x="13" y="138"/>
                  </a:lnTo>
                  <a:lnTo>
                    <a:pt x="0" y="17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3" name="Freeform 357"/>
            <p:cNvSpPr>
              <a:spLocks/>
            </p:cNvSpPr>
            <p:nvPr/>
          </p:nvSpPr>
          <p:spPr bwMode="auto">
            <a:xfrm>
              <a:off x="4382" y="1726"/>
              <a:ext cx="27" cy="42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48" y="39"/>
                </a:cxn>
                <a:cxn ang="0">
                  <a:pos x="0" y="126"/>
                </a:cxn>
              </a:cxnLst>
              <a:rect l="0" t="0" r="r" b="b"/>
              <a:pathLst>
                <a:path w="83" h="126">
                  <a:moveTo>
                    <a:pt x="83" y="0"/>
                  </a:moveTo>
                  <a:lnTo>
                    <a:pt x="48" y="39"/>
                  </a:lnTo>
                  <a:lnTo>
                    <a:pt x="0" y="12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4" name="Freeform 358"/>
            <p:cNvSpPr>
              <a:spLocks/>
            </p:cNvSpPr>
            <p:nvPr/>
          </p:nvSpPr>
          <p:spPr bwMode="auto">
            <a:xfrm>
              <a:off x="4396" y="1734"/>
              <a:ext cx="23" cy="36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35" y="46"/>
                </a:cxn>
                <a:cxn ang="0">
                  <a:pos x="0" y="109"/>
                </a:cxn>
              </a:cxnLst>
              <a:rect l="0" t="0" r="r" b="b"/>
              <a:pathLst>
                <a:path w="70" h="109">
                  <a:moveTo>
                    <a:pt x="70" y="0"/>
                  </a:moveTo>
                  <a:lnTo>
                    <a:pt x="35" y="46"/>
                  </a:lnTo>
                  <a:lnTo>
                    <a:pt x="0" y="109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5" name="Freeform 359"/>
            <p:cNvSpPr>
              <a:spLocks/>
            </p:cNvSpPr>
            <p:nvPr/>
          </p:nvSpPr>
          <p:spPr bwMode="auto">
            <a:xfrm>
              <a:off x="4408" y="1739"/>
              <a:ext cx="19" cy="31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23" y="49"/>
                </a:cxn>
                <a:cxn ang="0">
                  <a:pos x="0" y="92"/>
                </a:cxn>
              </a:cxnLst>
              <a:rect l="0" t="0" r="r" b="b"/>
              <a:pathLst>
                <a:path w="58" h="92">
                  <a:moveTo>
                    <a:pt x="58" y="0"/>
                  </a:moveTo>
                  <a:lnTo>
                    <a:pt x="23" y="49"/>
                  </a:lnTo>
                  <a:lnTo>
                    <a:pt x="0" y="9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6" name="Freeform 360"/>
            <p:cNvSpPr>
              <a:spLocks/>
            </p:cNvSpPr>
            <p:nvPr/>
          </p:nvSpPr>
          <p:spPr bwMode="auto">
            <a:xfrm>
              <a:off x="4417" y="1744"/>
              <a:ext cx="19" cy="2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21" y="43"/>
                </a:cxn>
                <a:cxn ang="0">
                  <a:pos x="0" y="82"/>
                </a:cxn>
              </a:cxnLst>
              <a:rect l="0" t="0" r="r" b="b"/>
              <a:pathLst>
                <a:path w="56" h="82">
                  <a:moveTo>
                    <a:pt x="56" y="0"/>
                  </a:moveTo>
                  <a:lnTo>
                    <a:pt x="21" y="43"/>
                  </a:lnTo>
                  <a:lnTo>
                    <a:pt x="0" y="8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7" name="Freeform 361"/>
            <p:cNvSpPr>
              <a:spLocks/>
            </p:cNvSpPr>
            <p:nvPr/>
          </p:nvSpPr>
          <p:spPr bwMode="auto">
            <a:xfrm>
              <a:off x="4431" y="1748"/>
              <a:ext cx="14" cy="2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1" y="39"/>
                </a:cxn>
                <a:cxn ang="0">
                  <a:pos x="0" y="70"/>
                </a:cxn>
              </a:cxnLst>
              <a:rect l="0" t="0" r="r" b="b"/>
              <a:pathLst>
                <a:path w="42" h="70">
                  <a:moveTo>
                    <a:pt x="42" y="0"/>
                  </a:moveTo>
                  <a:lnTo>
                    <a:pt x="11" y="39"/>
                  </a:lnTo>
                  <a:lnTo>
                    <a:pt x="0" y="7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8" name="Freeform 362"/>
            <p:cNvSpPr>
              <a:spLocks/>
            </p:cNvSpPr>
            <p:nvPr/>
          </p:nvSpPr>
          <p:spPr bwMode="auto">
            <a:xfrm>
              <a:off x="4442" y="1754"/>
              <a:ext cx="12" cy="1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" y="25"/>
                </a:cxn>
                <a:cxn ang="0">
                  <a:pos x="0" y="52"/>
                </a:cxn>
              </a:cxnLst>
              <a:rect l="0" t="0" r="r" b="b"/>
              <a:pathLst>
                <a:path w="35" h="52">
                  <a:moveTo>
                    <a:pt x="35" y="0"/>
                  </a:moveTo>
                  <a:lnTo>
                    <a:pt x="7" y="25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19" name="Freeform 363"/>
            <p:cNvSpPr>
              <a:spLocks/>
            </p:cNvSpPr>
            <p:nvPr/>
          </p:nvSpPr>
          <p:spPr bwMode="auto">
            <a:xfrm>
              <a:off x="4370" y="1717"/>
              <a:ext cx="29" cy="51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31" y="80"/>
                </a:cxn>
                <a:cxn ang="0">
                  <a:pos x="0" y="153"/>
                </a:cxn>
              </a:cxnLst>
              <a:rect l="0" t="0" r="r" b="b"/>
              <a:pathLst>
                <a:path w="86" h="153">
                  <a:moveTo>
                    <a:pt x="86" y="0"/>
                  </a:moveTo>
                  <a:lnTo>
                    <a:pt x="31" y="80"/>
                  </a:lnTo>
                  <a:lnTo>
                    <a:pt x="0" y="153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0" name="Line 364"/>
            <p:cNvSpPr>
              <a:spLocks noChangeShapeType="1"/>
            </p:cNvSpPr>
            <p:nvPr/>
          </p:nvSpPr>
          <p:spPr bwMode="auto">
            <a:xfrm>
              <a:off x="4554" y="1915"/>
              <a:ext cx="34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1" name="Line 365"/>
            <p:cNvSpPr>
              <a:spLocks noChangeShapeType="1"/>
            </p:cNvSpPr>
            <p:nvPr/>
          </p:nvSpPr>
          <p:spPr bwMode="auto">
            <a:xfrm>
              <a:off x="4559" y="1912"/>
              <a:ext cx="33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2" name="Line 366"/>
            <p:cNvSpPr>
              <a:spLocks noChangeShapeType="1"/>
            </p:cNvSpPr>
            <p:nvPr/>
          </p:nvSpPr>
          <p:spPr bwMode="auto">
            <a:xfrm>
              <a:off x="4569" y="1911"/>
              <a:ext cx="26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3" name="Line 367"/>
            <p:cNvSpPr>
              <a:spLocks noChangeShapeType="1"/>
            </p:cNvSpPr>
            <p:nvPr/>
          </p:nvSpPr>
          <p:spPr bwMode="auto">
            <a:xfrm>
              <a:off x="4574" y="1908"/>
              <a:ext cx="25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4" name="Line 368"/>
            <p:cNvSpPr>
              <a:spLocks noChangeShapeType="1"/>
            </p:cNvSpPr>
            <p:nvPr/>
          </p:nvSpPr>
          <p:spPr bwMode="auto">
            <a:xfrm>
              <a:off x="4580" y="1905"/>
              <a:ext cx="23" cy="1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5" name="Line 369"/>
            <p:cNvSpPr>
              <a:spLocks noChangeShapeType="1"/>
            </p:cNvSpPr>
            <p:nvPr/>
          </p:nvSpPr>
          <p:spPr bwMode="auto">
            <a:xfrm>
              <a:off x="4587" y="1904"/>
              <a:ext cx="21" cy="14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6" name="Line 370"/>
            <p:cNvSpPr>
              <a:spLocks noChangeShapeType="1"/>
            </p:cNvSpPr>
            <p:nvPr/>
          </p:nvSpPr>
          <p:spPr bwMode="auto">
            <a:xfrm>
              <a:off x="4596" y="1902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7" name="Line 371"/>
            <p:cNvSpPr>
              <a:spLocks noChangeShapeType="1"/>
            </p:cNvSpPr>
            <p:nvPr/>
          </p:nvSpPr>
          <p:spPr bwMode="auto">
            <a:xfrm>
              <a:off x="4603" y="1900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8" name="Line 372"/>
            <p:cNvSpPr>
              <a:spLocks noChangeShapeType="1"/>
            </p:cNvSpPr>
            <p:nvPr/>
          </p:nvSpPr>
          <p:spPr bwMode="auto">
            <a:xfrm>
              <a:off x="4614" y="1898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29" name="Line 373"/>
            <p:cNvSpPr>
              <a:spLocks noChangeShapeType="1"/>
            </p:cNvSpPr>
            <p:nvPr/>
          </p:nvSpPr>
          <p:spPr bwMode="auto">
            <a:xfrm>
              <a:off x="4623" y="1895"/>
              <a:ext cx="16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0" name="Line 374"/>
            <p:cNvSpPr>
              <a:spLocks noChangeShapeType="1"/>
            </p:cNvSpPr>
            <p:nvPr/>
          </p:nvSpPr>
          <p:spPr bwMode="auto">
            <a:xfrm>
              <a:off x="4634" y="1895"/>
              <a:ext cx="11" cy="9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1" name="Freeform 375"/>
            <p:cNvSpPr>
              <a:spLocks/>
            </p:cNvSpPr>
            <p:nvPr/>
          </p:nvSpPr>
          <p:spPr bwMode="auto">
            <a:xfrm>
              <a:off x="4316" y="1943"/>
              <a:ext cx="45" cy="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53"/>
                </a:cxn>
                <a:cxn ang="0">
                  <a:pos x="54" y="131"/>
                </a:cxn>
                <a:cxn ang="0">
                  <a:pos x="94" y="200"/>
                </a:cxn>
                <a:cxn ang="0">
                  <a:pos x="135" y="257"/>
                </a:cxn>
              </a:cxnLst>
              <a:rect l="0" t="0" r="r" b="b"/>
              <a:pathLst>
                <a:path w="135" h="257">
                  <a:moveTo>
                    <a:pt x="0" y="0"/>
                  </a:moveTo>
                  <a:lnTo>
                    <a:pt x="16" y="53"/>
                  </a:lnTo>
                  <a:lnTo>
                    <a:pt x="54" y="131"/>
                  </a:lnTo>
                  <a:lnTo>
                    <a:pt x="94" y="200"/>
                  </a:lnTo>
                  <a:lnTo>
                    <a:pt x="135" y="25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2" name="Freeform 376"/>
            <p:cNvSpPr>
              <a:spLocks/>
            </p:cNvSpPr>
            <p:nvPr/>
          </p:nvSpPr>
          <p:spPr bwMode="auto">
            <a:xfrm>
              <a:off x="4320" y="1945"/>
              <a:ext cx="49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30"/>
                </a:cxn>
                <a:cxn ang="0">
                  <a:pos x="146" y="234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62" y="130"/>
                  </a:lnTo>
                  <a:lnTo>
                    <a:pt x="146" y="234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3" name="Line 377"/>
            <p:cNvSpPr>
              <a:spLocks noChangeShapeType="1"/>
            </p:cNvSpPr>
            <p:nvPr/>
          </p:nvSpPr>
          <p:spPr bwMode="auto">
            <a:xfrm>
              <a:off x="4326" y="1945"/>
              <a:ext cx="49" cy="6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4" name="Line 378"/>
            <p:cNvSpPr>
              <a:spLocks noChangeShapeType="1"/>
            </p:cNvSpPr>
            <p:nvPr/>
          </p:nvSpPr>
          <p:spPr bwMode="auto">
            <a:xfrm>
              <a:off x="4334" y="1945"/>
              <a:ext cx="45" cy="5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5" name="Line 379"/>
            <p:cNvSpPr>
              <a:spLocks noChangeShapeType="1"/>
            </p:cNvSpPr>
            <p:nvPr/>
          </p:nvSpPr>
          <p:spPr bwMode="auto">
            <a:xfrm>
              <a:off x="4340" y="1945"/>
              <a:ext cx="43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6" name="Line 380"/>
            <p:cNvSpPr>
              <a:spLocks noChangeShapeType="1"/>
            </p:cNvSpPr>
            <p:nvPr/>
          </p:nvSpPr>
          <p:spPr bwMode="auto">
            <a:xfrm>
              <a:off x="4346" y="1946"/>
              <a:ext cx="37" cy="2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7" name="Freeform 381"/>
            <p:cNvSpPr>
              <a:spLocks/>
            </p:cNvSpPr>
            <p:nvPr/>
          </p:nvSpPr>
          <p:spPr bwMode="auto">
            <a:xfrm>
              <a:off x="4124" y="1883"/>
              <a:ext cx="112" cy="8"/>
            </a:xfrm>
            <a:custGeom>
              <a:avLst/>
              <a:gdLst/>
              <a:ahLst/>
              <a:cxnLst>
                <a:cxn ang="0">
                  <a:pos x="336" y="18"/>
                </a:cxn>
                <a:cxn ang="0">
                  <a:pos x="169" y="0"/>
                </a:cxn>
                <a:cxn ang="0">
                  <a:pos x="128" y="0"/>
                </a:cxn>
                <a:cxn ang="0">
                  <a:pos x="85" y="5"/>
                </a:cxn>
                <a:cxn ang="0">
                  <a:pos x="0" y="22"/>
                </a:cxn>
              </a:cxnLst>
              <a:rect l="0" t="0" r="r" b="b"/>
              <a:pathLst>
                <a:path w="336" h="22">
                  <a:moveTo>
                    <a:pt x="336" y="18"/>
                  </a:moveTo>
                  <a:lnTo>
                    <a:pt x="169" y="0"/>
                  </a:lnTo>
                  <a:lnTo>
                    <a:pt x="128" y="0"/>
                  </a:lnTo>
                  <a:lnTo>
                    <a:pt x="85" y="5"/>
                  </a:lnTo>
                  <a:lnTo>
                    <a:pt x="0" y="22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8" name="Freeform 382"/>
            <p:cNvSpPr>
              <a:spLocks/>
            </p:cNvSpPr>
            <p:nvPr/>
          </p:nvSpPr>
          <p:spPr bwMode="auto">
            <a:xfrm>
              <a:off x="4129" y="1892"/>
              <a:ext cx="94" cy="6"/>
            </a:xfrm>
            <a:custGeom>
              <a:avLst/>
              <a:gdLst/>
              <a:ahLst/>
              <a:cxnLst>
                <a:cxn ang="0">
                  <a:pos x="281" y="16"/>
                </a:cxn>
                <a:cxn ang="0">
                  <a:pos x="142" y="0"/>
                </a:cxn>
                <a:cxn ang="0">
                  <a:pos x="73" y="0"/>
                </a:cxn>
                <a:cxn ang="0">
                  <a:pos x="0" y="8"/>
                </a:cxn>
              </a:cxnLst>
              <a:rect l="0" t="0" r="r" b="b"/>
              <a:pathLst>
                <a:path w="281" h="16">
                  <a:moveTo>
                    <a:pt x="281" y="16"/>
                  </a:moveTo>
                  <a:lnTo>
                    <a:pt x="142" y="0"/>
                  </a:lnTo>
                  <a:lnTo>
                    <a:pt x="73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39" name="Oval 383"/>
            <p:cNvSpPr>
              <a:spLocks noChangeArrowheads="1"/>
            </p:cNvSpPr>
            <p:nvPr/>
          </p:nvSpPr>
          <p:spPr bwMode="auto">
            <a:xfrm>
              <a:off x="3996" y="1788"/>
              <a:ext cx="12" cy="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0" name="Freeform 384"/>
            <p:cNvSpPr>
              <a:spLocks/>
            </p:cNvSpPr>
            <p:nvPr/>
          </p:nvSpPr>
          <p:spPr bwMode="auto">
            <a:xfrm>
              <a:off x="4137" y="1899"/>
              <a:ext cx="72" cy="6"/>
            </a:xfrm>
            <a:custGeom>
              <a:avLst/>
              <a:gdLst/>
              <a:ahLst/>
              <a:cxnLst>
                <a:cxn ang="0">
                  <a:pos x="217" y="19"/>
                </a:cxn>
                <a:cxn ang="0">
                  <a:pos x="111" y="2"/>
                </a:cxn>
                <a:cxn ang="0">
                  <a:pos x="57" y="0"/>
                </a:cxn>
                <a:cxn ang="0">
                  <a:pos x="0" y="7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111" y="2"/>
                  </a:lnTo>
                  <a:lnTo>
                    <a:pt x="57" y="0"/>
                  </a:lnTo>
                  <a:lnTo>
                    <a:pt x="0" y="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1" name="Freeform 385"/>
            <p:cNvSpPr>
              <a:spLocks/>
            </p:cNvSpPr>
            <p:nvPr/>
          </p:nvSpPr>
          <p:spPr bwMode="auto">
            <a:xfrm>
              <a:off x="4144" y="1907"/>
              <a:ext cx="52" cy="7"/>
            </a:xfrm>
            <a:custGeom>
              <a:avLst/>
              <a:gdLst/>
              <a:ahLst/>
              <a:cxnLst>
                <a:cxn ang="0">
                  <a:pos x="156" y="22"/>
                </a:cxn>
                <a:cxn ang="0">
                  <a:pos x="79" y="4"/>
                </a:cxn>
                <a:cxn ang="0">
                  <a:pos x="40" y="2"/>
                </a:cxn>
                <a:cxn ang="0">
                  <a:pos x="0" y="0"/>
                </a:cxn>
              </a:cxnLst>
              <a:rect l="0" t="0" r="r" b="b"/>
              <a:pathLst>
                <a:path w="156" h="22">
                  <a:moveTo>
                    <a:pt x="156" y="22"/>
                  </a:moveTo>
                  <a:lnTo>
                    <a:pt x="79" y="4"/>
                  </a:lnTo>
                  <a:lnTo>
                    <a:pt x="40" y="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2" name="Oval 386"/>
            <p:cNvSpPr>
              <a:spLocks noChangeArrowheads="1"/>
            </p:cNvSpPr>
            <p:nvPr/>
          </p:nvSpPr>
          <p:spPr bwMode="auto">
            <a:xfrm>
              <a:off x="3989" y="1801"/>
              <a:ext cx="30" cy="37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3" name="Freeform 387"/>
            <p:cNvSpPr>
              <a:spLocks/>
            </p:cNvSpPr>
            <p:nvPr/>
          </p:nvSpPr>
          <p:spPr bwMode="auto">
            <a:xfrm>
              <a:off x="4751" y="1786"/>
              <a:ext cx="121" cy="36"/>
            </a:xfrm>
            <a:custGeom>
              <a:avLst/>
              <a:gdLst/>
              <a:ahLst/>
              <a:cxnLst>
                <a:cxn ang="0">
                  <a:pos x="363" y="0"/>
                </a:cxn>
                <a:cxn ang="0">
                  <a:pos x="318" y="0"/>
                </a:cxn>
                <a:cxn ang="0">
                  <a:pos x="270" y="1"/>
                </a:cxn>
                <a:cxn ang="0">
                  <a:pos x="175" y="22"/>
                </a:cxn>
                <a:cxn ang="0">
                  <a:pos x="0" y="107"/>
                </a:cxn>
              </a:cxnLst>
              <a:rect l="0" t="0" r="r" b="b"/>
              <a:pathLst>
                <a:path w="363" h="107">
                  <a:moveTo>
                    <a:pt x="363" y="0"/>
                  </a:moveTo>
                  <a:lnTo>
                    <a:pt x="318" y="0"/>
                  </a:lnTo>
                  <a:lnTo>
                    <a:pt x="270" y="1"/>
                  </a:lnTo>
                  <a:lnTo>
                    <a:pt x="175" y="22"/>
                  </a:lnTo>
                  <a:lnTo>
                    <a:pt x="0" y="107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4" name="Freeform 388"/>
            <p:cNvSpPr>
              <a:spLocks/>
            </p:cNvSpPr>
            <p:nvPr/>
          </p:nvSpPr>
          <p:spPr bwMode="auto">
            <a:xfrm>
              <a:off x="4748" y="1873"/>
              <a:ext cx="108" cy="5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" y="101"/>
                </a:cxn>
                <a:cxn ang="0">
                  <a:pos x="324" y="166"/>
                </a:cxn>
              </a:cxnLst>
              <a:rect l="0" t="0" r="r" b="b"/>
              <a:pathLst>
                <a:path w="324" h="166">
                  <a:moveTo>
                    <a:pt x="0" y="0"/>
                  </a:moveTo>
                  <a:lnTo>
                    <a:pt x="154" y="101"/>
                  </a:lnTo>
                  <a:lnTo>
                    <a:pt x="324" y="166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5" name="Line 389"/>
            <p:cNvSpPr>
              <a:spLocks noChangeShapeType="1"/>
            </p:cNvSpPr>
            <p:nvPr/>
          </p:nvSpPr>
          <p:spPr bwMode="auto">
            <a:xfrm flipH="1">
              <a:off x="4755" y="1793"/>
              <a:ext cx="119" cy="3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6" name="Line 390"/>
            <p:cNvSpPr>
              <a:spLocks noChangeShapeType="1"/>
            </p:cNvSpPr>
            <p:nvPr/>
          </p:nvSpPr>
          <p:spPr bwMode="auto">
            <a:xfrm flipH="1">
              <a:off x="4758" y="1806"/>
              <a:ext cx="98" cy="3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7" name="Line 391"/>
            <p:cNvSpPr>
              <a:spLocks noChangeShapeType="1"/>
            </p:cNvSpPr>
            <p:nvPr/>
          </p:nvSpPr>
          <p:spPr bwMode="auto">
            <a:xfrm flipH="1">
              <a:off x="4758" y="1848"/>
              <a:ext cx="40" cy="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8" name="Line 392"/>
            <p:cNvSpPr>
              <a:spLocks noChangeShapeType="1"/>
            </p:cNvSpPr>
            <p:nvPr/>
          </p:nvSpPr>
          <p:spPr bwMode="auto">
            <a:xfrm flipH="1">
              <a:off x="4758" y="1832"/>
              <a:ext cx="56" cy="11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49" name="Line 393"/>
            <p:cNvSpPr>
              <a:spLocks noChangeShapeType="1"/>
            </p:cNvSpPr>
            <p:nvPr/>
          </p:nvSpPr>
          <p:spPr bwMode="auto">
            <a:xfrm>
              <a:off x="4754" y="1860"/>
              <a:ext cx="92" cy="4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0" name="Freeform 394"/>
            <p:cNvSpPr>
              <a:spLocks/>
            </p:cNvSpPr>
            <p:nvPr/>
          </p:nvSpPr>
          <p:spPr bwMode="auto">
            <a:xfrm>
              <a:off x="4752" y="1867"/>
              <a:ext cx="101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" y="91"/>
                </a:cxn>
                <a:cxn ang="0">
                  <a:pos x="303" y="145"/>
                </a:cxn>
              </a:cxnLst>
              <a:rect l="0" t="0" r="r" b="b"/>
              <a:pathLst>
                <a:path w="303" h="145">
                  <a:moveTo>
                    <a:pt x="0" y="0"/>
                  </a:moveTo>
                  <a:lnTo>
                    <a:pt x="143" y="91"/>
                  </a:lnTo>
                  <a:lnTo>
                    <a:pt x="303" y="145"/>
                  </a:lnTo>
                </a:path>
              </a:pathLst>
            </a:custGeom>
            <a:no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1" name="Line 395"/>
            <p:cNvSpPr>
              <a:spLocks noChangeShapeType="1"/>
            </p:cNvSpPr>
            <p:nvPr/>
          </p:nvSpPr>
          <p:spPr bwMode="auto">
            <a:xfrm>
              <a:off x="4757" y="1854"/>
              <a:ext cx="62" cy="23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2" name="Line 396"/>
            <p:cNvSpPr>
              <a:spLocks noChangeShapeType="1"/>
            </p:cNvSpPr>
            <p:nvPr/>
          </p:nvSpPr>
          <p:spPr bwMode="auto">
            <a:xfrm flipV="1">
              <a:off x="4736" y="1800"/>
              <a:ext cx="12" cy="7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3" name="Line 397"/>
            <p:cNvSpPr>
              <a:spLocks noChangeShapeType="1"/>
            </p:cNvSpPr>
            <p:nvPr/>
          </p:nvSpPr>
          <p:spPr bwMode="auto">
            <a:xfrm flipV="1">
              <a:off x="4742" y="1800"/>
              <a:ext cx="18" cy="12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4" name="Line 398"/>
            <p:cNvSpPr>
              <a:spLocks noChangeShapeType="1"/>
            </p:cNvSpPr>
            <p:nvPr/>
          </p:nvSpPr>
          <p:spPr bwMode="auto">
            <a:xfrm flipH="1">
              <a:off x="4747" y="1800"/>
              <a:ext cx="27" cy="18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5" name="Line 399"/>
            <p:cNvSpPr>
              <a:spLocks noChangeShapeType="1"/>
            </p:cNvSpPr>
            <p:nvPr/>
          </p:nvSpPr>
          <p:spPr bwMode="auto">
            <a:xfrm>
              <a:off x="4742" y="1877"/>
              <a:ext cx="33" cy="25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456" name="Line 400"/>
            <p:cNvSpPr>
              <a:spLocks noChangeShapeType="1"/>
            </p:cNvSpPr>
            <p:nvPr/>
          </p:nvSpPr>
          <p:spPr bwMode="auto">
            <a:xfrm>
              <a:off x="4736" y="1882"/>
              <a:ext cx="22" cy="16"/>
            </a:xfrm>
            <a:prstGeom prst="line">
              <a:avLst/>
            </a:prstGeom>
            <a:noFill/>
            <a:ln w="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45457" name="Oval 401"/>
          <p:cNvSpPr>
            <a:spLocks noChangeArrowheads="1"/>
          </p:cNvSpPr>
          <p:nvPr/>
        </p:nvSpPr>
        <p:spPr bwMode="auto">
          <a:xfrm>
            <a:off x="4038600" y="1379538"/>
            <a:ext cx="4648200" cy="2514600"/>
          </a:xfrm>
          <a:prstGeom prst="ellips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5458" name="AutoShape 402"/>
          <p:cNvSpPr>
            <a:spLocks noChangeArrowheads="1"/>
          </p:cNvSpPr>
          <p:nvPr/>
        </p:nvSpPr>
        <p:spPr bwMode="auto">
          <a:xfrm rot="1766941">
            <a:off x="3160713" y="1770063"/>
            <a:ext cx="835025" cy="638175"/>
          </a:xfrm>
          <a:prstGeom prst="rightArrow">
            <a:avLst>
              <a:gd name="adj1" fmla="val 40778"/>
              <a:gd name="adj2" fmla="val 55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5459" name="Text Box 403"/>
          <p:cNvSpPr txBox="1">
            <a:spLocks noChangeArrowheads="1"/>
          </p:cNvSpPr>
          <p:nvPr/>
        </p:nvSpPr>
        <p:spPr bwMode="auto">
          <a:xfrm>
            <a:off x="0" y="1360488"/>
            <a:ext cx="3057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FFFF"/>
                </a:solidFill>
              </a:rPr>
              <a:t>Input</a:t>
            </a:r>
            <a:endParaRPr lang="en-US" sz="2400">
              <a:solidFill>
                <a:srgbClr val="FFFFFF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(immigration and birth)</a:t>
            </a:r>
          </a:p>
        </p:txBody>
      </p:sp>
      <p:sp>
        <p:nvSpPr>
          <p:cNvPr id="45460" name="Text Box 404"/>
          <p:cNvSpPr txBox="1">
            <a:spLocks noChangeArrowheads="1"/>
          </p:cNvSpPr>
          <p:nvPr/>
        </p:nvSpPr>
        <p:spPr bwMode="auto">
          <a:xfrm>
            <a:off x="228600" y="3513138"/>
            <a:ext cx="3487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solidFill>
                  <a:srgbClr val="FFFFFF"/>
                </a:solidFill>
              </a:rPr>
              <a:t>Loss</a:t>
            </a:r>
            <a:endParaRPr lang="en-GB" sz="2400">
              <a:solidFill>
                <a:srgbClr val="FFFFFF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>
                <a:solidFill>
                  <a:srgbClr val="FFFFFF"/>
                </a:solidFill>
              </a:rPr>
              <a:t> (emigration and mortality)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45461" name="Text Box 405"/>
          <p:cNvSpPr txBox="1">
            <a:spLocks noChangeArrowheads="1"/>
          </p:cNvSpPr>
          <p:nvPr/>
        </p:nvSpPr>
        <p:spPr bwMode="auto">
          <a:xfrm>
            <a:off x="0" y="4365625"/>
            <a:ext cx="91440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i="1" dirty="0">
                <a:solidFill>
                  <a:srgbClr val="FFFF00"/>
                </a:solidFill>
              </a:rPr>
              <a:t>Quantitative change</a:t>
            </a:r>
            <a:r>
              <a:rPr lang="en-GB" sz="2400" dirty="0">
                <a:solidFill>
                  <a:srgbClr val="FFFFFF"/>
                </a:solidFill>
              </a:rPr>
              <a:t> (abundance)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i="1" dirty="0">
                <a:solidFill>
                  <a:srgbClr val="FFFF00"/>
                </a:solidFill>
              </a:rPr>
              <a:t>Qualitative change</a:t>
            </a:r>
            <a:r>
              <a:rPr lang="en-GB" sz="2400" dirty="0">
                <a:solidFill>
                  <a:srgbClr val="FFFFFF"/>
                </a:solidFill>
              </a:rPr>
              <a:t> (frequency and composition of genotypes)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dirty="0">
              <a:solidFill>
                <a:srgbClr val="FFFFFF"/>
              </a:solidFill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FFFFFF"/>
                </a:solidFill>
              </a:rPr>
              <a:t>		IMPORTANCE OF GENETIC </a:t>
            </a:r>
            <a:r>
              <a:rPr lang="en-GB" sz="2000" b="1" dirty="0" smtClean="0">
                <a:solidFill>
                  <a:srgbClr val="FFFFFF"/>
                </a:solidFill>
              </a:rPr>
              <a:t>VARIABILITY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FFFFFF"/>
                </a:solidFill>
              </a:rPr>
              <a:t>	</a:t>
            </a:r>
            <a:r>
              <a:rPr lang="en-GB" sz="2000" b="1" dirty="0" smtClean="0">
                <a:solidFill>
                  <a:srgbClr val="FFFFFF"/>
                </a:solidFill>
              </a:rPr>
              <a:t>	Markers as tools and conservation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FFFFFF"/>
                </a:solidFill>
              </a:rPr>
              <a:t>	</a:t>
            </a:r>
            <a:r>
              <a:rPr lang="en-GB" sz="2000" b="1" dirty="0" smtClean="0">
                <a:solidFill>
                  <a:srgbClr val="FFFFFF"/>
                </a:solidFill>
              </a:rPr>
              <a:t>	(recovery and resilience of stocks)</a:t>
            </a:r>
            <a:endParaRPr lang="en-GB" sz="2000" b="1" dirty="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5462" name="AutoShape 406"/>
          <p:cNvSpPr>
            <a:spLocks noChangeArrowheads="1"/>
          </p:cNvSpPr>
          <p:nvPr/>
        </p:nvSpPr>
        <p:spPr bwMode="auto">
          <a:xfrm rot="8348251">
            <a:off x="3349625" y="3173413"/>
            <a:ext cx="835025" cy="638175"/>
          </a:xfrm>
          <a:prstGeom prst="rightArrow">
            <a:avLst>
              <a:gd name="adj1" fmla="val 40778"/>
              <a:gd name="adj2" fmla="val 559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5463" name="AutoShape 407"/>
          <p:cNvSpPr>
            <a:spLocks noChangeArrowheads="1"/>
          </p:cNvSpPr>
          <p:nvPr/>
        </p:nvSpPr>
        <p:spPr bwMode="auto">
          <a:xfrm>
            <a:off x="1692275" y="5373688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457200" y="5105400"/>
            <a:ext cx="8153400" cy="1600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3" name="Rounded Rectangle 42"/>
          <p:cNvSpPr/>
          <p:nvPr/>
        </p:nvSpPr>
        <p:spPr>
          <a:xfrm>
            <a:off x="457200" y="2971800"/>
            <a:ext cx="8153400" cy="1981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0596" name="TextBox 2"/>
          <p:cNvSpPr txBox="1">
            <a:spLocks noChangeArrowheads="1"/>
          </p:cNvSpPr>
          <p:nvPr/>
        </p:nvSpPr>
        <p:spPr bwMode="auto">
          <a:xfrm>
            <a:off x="609600" y="3124200"/>
            <a:ext cx="2493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Calibri" pitchFamily="34" charset="0"/>
              </a:rPr>
              <a:t>Origin assignment</a:t>
            </a:r>
            <a:endParaRPr lang="en-GB" sz="2400" b="1">
              <a:latin typeface="Calibri" pitchFamily="34" charset="0"/>
            </a:endParaRPr>
          </a:p>
        </p:txBody>
      </p:sp>
      <p:sp>
        <p:nvSpPr>
          <p:cNvPr id="110597" name="TextBox 3"/>
          <p:cNvSpPr txBox="1">
            <a:spLocks noChangeArrowheads="1"/>
          </p:cNvSpPr>
          <p:nvPr/>
        </p:nvSpPr>
        <p:spPr bwMode="auto">
          <a:xfrm>
            <a:off x="609600" y="5181600"/>
            <a:ext cx="3581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Calibri" pitchFamily="34" charset="0"/>
              </a:rPr>
              <a:t>Wild versus  Cultured</a:t>
            </a:r>
            <a:endParaRPr lang="en-GB" sz="2400" b="1">
              <a:latin typeface="Calibri" pitchFamily="34" charset="0"/>
            </a:endParaRPr>
          </a:p>
        </p:txBody>
      </p:sp>
      <p:sp>
        <p:nvSpPr>
          <p:cNvPr id="110598" name="TextBox 4"/>
          <p:cNvSpPr txBox="1">
            <a:spLocks noChangeArrowheads="1"/>
          </p:cNvSpPr>
          <p:nvPr/>
        </p:nvSpPr>
        <p:spPr bwMode="auto">
          <a:xfrm>
            <a:off x="179513" y="66675"/>
            <a:ext cx="961398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600" b="1" dirty="0" smtClean="0">
                <a:solidFill>
                  <a:schemeClr val="bg1"/>
                </a:solidFill>
                <a:latin typeface="Calibri" pitchFamily="34" charset="0"/>
              </a:rPr>
              <a:t>Stock assessment- range of biological levels (input of genetics)</a:t>
            </a:r>
            <a:endParaRPr lang="en-GB" sz="2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1059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3124200"/>
            <a:ext cx="1997075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0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657600"/>
            <a:ext cx="197485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>
            <a:stCxn id="10" idx="3"/>
          </p:cNvCxnSpPr>
          <p:nvPr/>
        </p:nvCxnSpPr>
        <p:spPr>
          <a:xfrm flipV="1">
            <a:off x="4946650" y="3581400"/>
            <a:ext cx="2292350" cy="4445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</p:cNvCxnSpPr>
          <p:nvPr/>
        </p:nvCxnSpPr>
        <p:spPr>
          <a:xfrm flipV="1">
            <a:off x="4946650" y="3733800"/>
            <a:ext cx="2749550" cy="2921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57200" y="762000"/>
            <a:ext cx="8153400" cy="1981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0604" name="TextBox 1"/>
          <p:cNvSpPr txBox="1">
            <a:spLocks noChangeArrowheads="1"/>
          </p:cNvSpPr>
          <p:nvPr/>
        </p:nvSpPr>
        <p:spPr bwMode="auto">
          <a:xfrm>
            <a:off x="609600" y="990600"/>
            <a:ext cx="1133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Species</a:t>
            </a:r>
            <a:endParaRPr lang="en-GB" sz="2400" b="1" dirty="0">
              <a:latin typeface="Calibri" pitchFamily="34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3429000" y="838200"/>
            <a:ext cx="4800600" cy="1866900"/>
            <a:chOff x="3429000" y="1143000"/>
            <a:chExt cx="4800600" cy="1866900"/>
          </a:xfrm>
        </p:grpSpPr>
        <p:pic>
          <p:nvPicPr>
            <p:cNvPr id="11060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53250" y="1600200"/>
              <a:ext cx="1276350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60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38850" y="1143000"/>
              <a:ext cx="9048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0608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38850" y="2209800"/>
              <a:ext cx="13335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609" name="TextBox 18"/>
            <p:cNvSpPr txBox="1">
              <a:spLocks noChangeArrowheads="1"/>
            </p:cNvSpPr>
            <p:nvPr/>
          </p:nvSpPr>
          <p:spPr bwMode="auto">
            <a:xfrm>
              <a:off x="5181600" y="1219200"/>
              <a:ext cx="3273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b="1">
                  <a:latin typeface="Calibri" pitchFamily="34" charset="0"/>
                </a:rPr>
                <a:t>?</a:t>
              </a:r>
              <a:endParaRPr lang="en-GB" sz="2400" b="1">
                <a:latin typeface="Calibri" pitchFamily="34" charset="0"/>
              </a:endParaRPr>
            </a:p>
          </p:txBody>
        </p:sp>
        <p:pic>
          <p:nvPicPr>
            <p:cNvPr id="11061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29000" y="1524000"/>
              <a:ext cx="1095375" cy="823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3" name="Straight Arrow Connector 22"/>
            <p:cNvCxnSpPr>
              <a:stCxn id="2054" idx="3"/>
              <a:endCxn id="2050" idx="1"/>
            </p:cNvCxnSpPr>
            <p:nvPr/>
          </p:nvCxnSpPr>
          <p:spPr>
            <a:xfrm flipV="1">
              <a:off x="4524375" y="1433513"/>
              <a:ext cx="1514475" cy="5016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54" idx="3"/>
            </p:cNvCxnSpPr>
            <p:nvPr/>
          </p:nvCxnSpPr>
          <p:spPr>
            <a:xfrm flipV="1">
              <a:off x="4524375" y="1905000"/>
              <a:ext cx="2409825" cy="301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54" idx="3"/>
            </p:cNvCxnSpPr>
            <p:nvPr/>
          </p:nvCxnSpPr>
          <p:spPr>
            <a:xfrm>
              <a:off x="4524375" y="1935163"/>
              <a:ext cx="1495425" cy="5794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614" name="TextBox 30"/>
          <p:cNvSpPr txBox="1">
            <a:spLocks noChangeArrowheads="1"/>
          </p:cNvSpPr>
          <p:nvPr/>
        </p:nvSpPr>
        <p:spPr bwMode="auto">
          <a:xfrm>
            <a:off x="4724400" y="5334000"/>
            <a:ext cx="327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Calibri" pitchFamily="34" charset="0"/>
              </a:rPr>
              <a:t>?</a:t>
            </a:r>
            <a:endParaRPr lang="en-GB" sz="2400" b="1">
              <a:latin typeface="Calibri" pitchFamily="34" charset="0"/>
            </a:endParaRPr>
          </a:p>
        </p:txBody>
      </p:sp>
      <p:pic>
        <p:nvPicPr>
          <p:cNvPr id="11061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5257800"/>
            <a:ext cx="1752600" cy="12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Arrow Connector 32"/>
          <p:cNvCxnSpPr/>
          <p:nvPr/>
        </p:nvCxnSpPr>
        <p:spPr>
          <a:xfrm>
            <a:off x="914400" y="5562600"/>
            <a:ext cx="5867400" cy="762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43200" y="5562600"/>
            <a:ext cx="441960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18" name="TextBox 50"/>
          <p:cNvSpPr txBox="1">
            <a:spLocks noChangeArrowheads="1"/>
          </p:cNvSpPr>
          <p:nvPr/>
        </p:nvSpPr>
        <p:spPr bwMode="auto">
          <a:xfrm>
            <a:off x="5562600" y="3429000"/>
            <a:ext cx="327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Calibri" pitchFamily="34" charset="0"/>
              </a:rPr>
              <a:t>?</a:t>
            </a:r>
            <a:endParaRPr lang="en-GB" sz="2400" b="1">
              <a:latin typeface="Calibri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286000" y="5562600"/>
            <a:ext cx="1066800" cy="15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62000" y="5562600"/>
            <a:ext cx="457200" cy="15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1000" y="558800"/>
            <a:ext cx="8305800" cy="1588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Genetics and fisheries- context of a4a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Distinct spatial and temporal scales?</a:t>
            </a:r>
          </a:p>
          <a:p>
            <a:endParaRPr lang="en-GB" dirty="0" smtClean="0"/>
          </a:p>
          <a:p>
            <a:r>
              <a:rPr lang="en-GB" dirty="0" smtClean="0"/>
              <a:t>Migration among areas?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772400" cy="1143000"/>
          </a:xfrm>
        </p:spPr>
        <p:txBody>
          <a:bodyPr/>
          <a:lstStyle/>
          <a:p>
            <a:r>
              <a:rPr lang="en-GB" dirty="0" smtClean="0"/>
              <a:t>Genetic markers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00808"/>
            <a:ext cx="7772400" cy="4114800"/>
          </a:xfrm>
        </p:spPr>
        <p:txBody>
          <a:bodyPr/>
          <a:lstStyle/>
          <a:p>
            <a:pPr>
              <a:buNone/>
            </a:pPr>
            <a:r>
              <a:rPr lang="en-GB" i="1" dirty="0" smtClean="0"/>
              <a:t>Broadly three levels of utility in fisheries</a:t>
            </a:r>
            <a:r>
              <a:rPr lang="en-GB" dirty="0" smtClean="0"/>
              <a:t>: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Use as physical </a:t>
            </a:r>
            <a:r>
              <a:rPr lang="en-GB" dirty="0" smtClean="0">
                <a:solidFill>
                  <a:srgbClr val="FF9900"/>
                </a:solidFill>
              </a:rPr>
              <a:t>“tags” </a:t>
            </a:r>
            <a:r>
              <a:rPr lang="en-GB" dirty="0" smtClean="0"/>
              <a:t>(e.g. stock identification; mixed stock analysis; population assignment, dynamics)</a:t>
            </a:r>
          </a:p>
          <a:p>
            <a:pPr lvl="1"/>
            <a:r>
              <a:rPr lang="en-GB" dirty="0" smtClean="0"/>
              <a:t>Use to infer </a:t>
            </a:r>
            <a:r>
              <a:rPr lang="en-GB" dirty="0" smtClean="0">
                <a:solidFill>
                  <a:srgbClr val="FF9900"/>
                </a:solidFill>
              </a:rPr>
              <a:t>biological information </a:t>
            </a:r>
            <a:r>
              <a:rPr lang="en-GB" dirty="0" smtClean="0"/>
              <a:t>(e.g. gene flow, breeding relationships, population size, response to environmental change)</a:t>
            </a:r>
          </a:p>
          <a:p>
            <a:pPr lvl="1"/>
            <a:r>
              <a:rPr lang="en-GB" dirty="0" smtClean="0"/>
              <a:t>Use in </a:t>
            </a:r>
            <a:r>
              <a:rPr lang="en-GB" dirty="0" smtClean="0">
                <a:solidFill>
                  <a:srgbClr val="FF9900"/>
                </a:solidFill>
              </a:rPr>
              <a:t>conservation/sustainable management </a:t>
            </a:r>
            <a:r>
              <a:rPr lang="en-GB" dirty="0" smtClean="0"/>
              <a:t>(population diversity “biocomplexity”)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60648"/>
            <a:ext cx="966083" cy="139437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620688"/>
            <a:ext cx="1384217" cy="899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692150"/>
            <a:ext cx="7885112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774</Words>
  <Application>Microsoft Macintosh PowerPoint</Application>
  <PresentationFormat>On-screen Show (4:3)</PresentationFormat>
  <Paragraphs>133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1_Default Design</vt:lpstr>
      <vt:lpstr>2_Default Design</vt:lpstr>
      <vt:lpstr>3_Default Design</vt:lpstr>
      <vt:lpstr> Genetics and quantitative fisheries:  Part 1- Conceptual framework</vt:lpstr>
      <vt:lpstr>Genetics and fisheries: Uneasy bedfellows</vt:lpstr>
      <vt:lpstr>PowerPoint Presentation</vt:lpstr>
      <vt:lpstr>Key salient developments of fisheries genetics</vt:lpstr>
      <vt:lpstr>Central role of genetics in fisheries biology</vt:lpstr>
      <vt:lpstr>PowerPoint Presentation</vt:lpstr>
      <vt:lpstr>Genetics and fisheries- context of a4a</vt:lpstr>
      <vt:lpstr>Genetic markers</vt:lpstr>
      <vt:lpstr>PowerPoint Presentation</vt:lpstr>
      <vt:lpstr>PowerPoint Presentation</vt:lpstr>
      <vt:lpstr>  Recent changes to paradigm</vt:lpstr>
      <vt:lpstr>Stock assessment</vt:lpstr>
      <vt:lpstr>Typical mismatch – cod units using SNPs</vt:lpstr>
      <vt:lpstr>Stock assessment</vt:lpstr>
      <vt:lpstr>Stability of cod over time</vt:lpstr>
      <vt:lpstr>Stock assessment</vt:lpstr>
      <vt:lpstr>Stock assessment</vt:lpstr>
      <vt:lpstr>PowerPoint Presentation</vt:lpstr>
      <vt:lpstr>Challenges/priorities</vt:lpstr>
      <vt:lpstr>Noise in stock assessment</vt:lpstr>
      <vt:lpstr>1966  Fisheries Research</vt:lpstr>
      <vt:lpstr>1966  Fisheries Research</vt:lpstr>
      <vt:lpstr>1966  Fisheries Research</vt:lpstr>
      <vt:lpstr>Conclusions: uneasy bedfellows or new partnership?</vt:lpstr>
      <vt:lpstr>Conclusions: uneasy bedfellows or new partnership?</vt:lpstr>
      <vt:lpstr>Thanks to: </vt:lpstr>
    </vt:vector>
  </TitlesOfParts>
  <Company>Prifysgol Bangor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Genetics and quantitative fisheries:  Part 1- Conceptual framework</dc:title>
  <dc:creator>Gary</dc:creator>
  <cp:lastModifiedBy>Gary Carvalho</cp:lastModifiedBy>
  <cp:revision>39</cp:revision>
  <dcterms:created xsi:type="dcterms:W3CDTF">2012-02-24T10:20:14Z</dcterms:created>
  <dcterms:modified xsi:type="dcterms:W3CDTF">2012-03-01T08:22:13Z</dcterms:modified>
</cp:coreProperties>
</file>